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4"/>
  </p:notesMasterIdLst>
  <p:handoutMasterIdLst>
    <p:handoutMasterId r:id="rId25"/>
  </p:handoutMasterIdLst>
  <p:sldIdLst>
    <p:sldId id="339" r:id="rId2"/>
    <p:sldId id="418" r:id="rId3"/>
    <p:sldId id="466" r:id="rId4"/>
    <p:sldId id="467" r:id="rId5"/>
    <p:sldId id="457" r:id="rId6"/>
    <p:sldId id="480" r:id="rId7"/>
    <p:sldId id="458" r:id="rId8"/>
    <p:sldId id="469" r:id="rId9"/>
    <p:sldId id="432" r:id="rId10"/>
    <p:sldId id="450" r:id="rId11"/>
    <p:sldId id="444" r:id="rId12"/>
    <p:sldId id="459" r:id="rId13"/>
    <p:sldId id="484" r:id="rId14"/>
    <p:sldId id="475" r:id="rId15"/>
    <p:sldId id="461" r:id="rId16"/>
    <p:sldId id="485" r:id="rId17"/>
    <p:sldId id="472" r:id="rId18"/>
    <p:sldId id="473" r:id="rId19"/>
    <p:sldId id="481" r:id="rId20"/>
    <p:sldId id="483" r:id="rId21"/>
    <p:sldId id="482" r:id="rId22"/>
    <p:sldId id="478"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B9BD5"/>
    <a:srgbClr val="FF0066"/>
    <a:srgbClr val="AEF117"/>
    <a:srgbClr val="93EB1D"/>
    <a:srgbClr val="84DE2A"/>
    <a:srgbClr val="87CB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81448" autoAdjust="0"/>
  </p:normalViewPr>
  <p:slideViewPr>
    <p:cSldViewPr snapToGrid="0">
      <p:cViewPr varScale="1">
        <p:scale>
          <a:sx n="85" d="100"/>
          <a:sy n="85" d="100"/>
        </p:scale>
        <p:origin x="120" y="126"/>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8322"/>
    </p:cViewPr>
  </p:sorterViewPr>
  <p:notesViewPr>
    <p:cSldViewPr snapToGrid="0">
      <p:cViewPr varScale="1">
        <p:scale>
          <a:sx n="55" d="100"/>
          <a:sy n="55" d="100"/>
        </p:scale>
        <p:origin x="279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8B3F68-6A3C-5B46-9760-65A68F579004}" type="doc">
      <dgm:prSet loTypeId="urn:microsoft.com/office/officeart/2005/8/layout/arrow5" loCatId="relationship" qsTypeId="urn:microsoft.com/office/officeart/2005/8/quickstyle/simple4" qsCatId="simple" csTypeId="urn:microsoft.com/office/officeart/2005/8/colors/accent1_2" csCatId="accent1" phldr="1"/>
      <dgm:spPr/>
      <dgm:t>
        <a:bodyPr/>
        <a:lstStyle/>
        <a:p>
          <a:endParaRPr lang="en-US"/>
        </a:p>
      </dgm:t>
    </dgm:pt>
    <dgm:pt modelId="{AFBEEAAE-6750-0348-B905-E179E952FEDC}">
      <dgm:prSet custT="1"/>
      <dgm:spPr>
        <a:solidFill>
          <a:srgbClr val="00B0F0"/>
        </a:solidFill>
      </dgm:spPr>
      <dgm:t>
        <a:bodyPr/>
        <a:lstStyle/>
        <a:p>
          <a:pPr algn="ctr" rtl="0"/>
          <a:r>
            <a:rPr lang="en-US" sz="3200" b="1" dirty="0">
              <a:solidFill>
                <a:schemeClr val="bg1"/>
              </a:solidFill>
            </a:rPr>
            <a:t>Independence</a:t>
          </a:r>
        </a:p>
        <a:p>
          <a:pPr algn="ctr" rtl="0"/>
          <a:r>
            <a:rPr lang="en-US" sz="3200" b="1" dirty="0">
              <a:solidFill>
                <a:schemeClr val="bg1"/>
              </a:solidFill>
            </a:rPr>
            <a:t>Equality</a:t>
          </a:r>
        </a:p>
        <a:p>
          <a:pPr algn="ctr" rtl="0"/>
          <a:r>
            <a:rPr lang="en-US" sz="2800" b="1" dirty="0">
              <a:solidFill>
                <a:schemeClr val="bg1"/>
              </a:solidFill>
            </a:rPr>
            <a:t>Freedom of expression</a:t>
          </a:r>
        </a:p>
        <a:p>
          <a:pPr algn="ctr" rtl="0"/>
          <a:r>
            <a:rPr lang="en-US" sz="1400" b="0" dirty="0">
              <a:solidFill>
                <a:srgbClr val="000000"/>
              </a:solidFill>
            </a:rPr>
            <a:t> </a:t>
          </a:r>
        </a:p>
      </dgm:t>
    </dgm:pt>
    <dgm:pt modelId="{F02A1165-460F-D54F-9867-4D1F375B8255}" type="parTrans" cxnId="{CD917658-003C-164D-8D7F-761877B867E6}">
      <dgm:prSet/>
      <dgm:spPr/>
      <dgm:t>
        <a:bodyPr/>
        <a:lstStyle/>
        <a:p>
          <a:endParaRPr lang="en-US"/>
        </a:p>
      </dgm:t>
    </dgm:pt>
    <dgm:pt modelId="{C037AC41-54D2-9C4F-A289-F1709B0D5C68}" type="sibTrans" cxnId="{CD917658-003C-164D-8D7F-761877B867E6}">
      <dgm:prSet/>
      <dgm:spPr/>
      <dgm:t>
        <a:bodyPr/>
        <a:lstStyle/>
        <a:p>
          <a:endParaRPr lang="en-US"/>
        </a:p>
      </dgm:t>
    </dgm:pt>
    <dgm:pt modelId="{B724CB00-532F-EE40-B596-E6144FBC86D7}">
      <dgm:prSet custT="1"/>
      <dgm:spPr>
        <a:solidFill>
          <a:srgbClr val="FF0066"/>
        </a:solidFill>
      </dgm:spPr>
      <dgm:t>
        <a:bodyPr/>
        <a:lstStyle/>
        <a:p>
          <a:pPr algn="ctr" rtl="0">
            <a:tabLst/>
          </a:pPr>
          <a:r>
            <a:rPr lang="en-US" sz="3200" b="1" dirty="0">
              <a:solidFill>
                <a:schemeClr val="bg1"/>
              </a:solidFill>
            </a:rPr>
            <a:t>Inter-dependence</a:t>
          </a:r>
        </a:p>
        <a:p>
          <a:pPr algn="ctr" rtl="0"/>
          <a:r>
            <a:rPr lang="en-US" sz="3200" b="1" dirty="0">
              <a:solidFill>
                <a:schemeClr val="bg1"/>
              </a:solidFill>
            </a:rPr>
            <a:t>Hierarchy</a:t>
          </a:r>
        </a:p>
        <a:p>
          <a:pPr algn="ctr" rtl="0"/>
          <a:r>
            <a:rPr lang="en-US" sz="3200" b="1" dirty="0">
              <a:solidFill>
                <a:schemeClr val="bg1"/>
              </a:solidFill>
            </a:rPr>
            <a:t>Respect</a:t>
          </a:r>
        </a:p>
      </dgm:t>
    </dgm:pt>
    <dgm:pt modelId="{BE2D59AC-126C-6841-B18F-369318D8DC05}" type="parTrans" cxnId="{1E6511A9-AE30-924B-BC94-93BE66745B0D}">
      <dgm:prSet/>
      <dgm:spPr/>
      <dgm:t>
        <a:bodyPr/>
        <a:lstStyle/>
        <a:p>
          <a:endParaRPr lang="en-US"/>
        </a:p>
      </dgm:t>
    </dgm:pt>
    <dgm:pt modelId="{88A57111-5663-6C41-8E25-B747CE5F9971}" type="sibTrans" cxnId="{1E6511A9-AE30-924B-BC94-93BE66745B0D}">
      <dgm:prSet/>
      <dgm:spPr/>
      <dgm:t>
        <a:bodyPr/>
        <a:lstStyle/>
        <a:p>
          <a:endParaRPr lang="en-US"/>
        </a:p>
      </dgm:t>
    </dgm:pt>
    <dgm:pt modelId="{3207268B-2C3C-2D40-95DA-C67A715277AC}" type="pres">
      <dgm:prSet presAssocID="{488B3F68-6A3C-5B46-9760-65A68F579004}" presName="diagram" presStyleCnt="0">
        <dgm:presLayoutVars>
          <dgm:dir/>
          <dgm:resizeHandles val="exact"/>
        </dgm:presLayoutVars>
      </dgm:prSet>
      <dgm:spPr/>
      <dgm:t>
        <a:bodyPr/>
        <a:lstStyle/>
        <a:p>
          <a:endParaRPr lang="en-US"/>
        </a:p>
      </dgm:t>
    </dgm:pt>
    <dgm:pt modelId="{6B75F2FD-6E38-DB43-9D7D-C31CE123B1FC}" type="pres">
      <dgm:prSet presAssocID="{AFBEEAAE-6750-0348-B905-E179E952FEDC}" presName="arrow" presStyleLbl="node1" presStyleIdx="0" presStyleCnt="2" custScaleX="119632" custScaleY="98822" custRadScaleRad="91854" custRadScaleInc="-608">
        <dgm:presLayoutVars>
          <dgm:bulletEnabled val="1"/>
        </dgm:presLayoutVars>
      </dgm:prSet>
      <dgm:spPr/>
      <dgm:t>
        <a:bodyPr/>
        <a:lstStyle/>
        <a:p>
          <a:endParaRPr lang="en-US"/>
        </a:p>
      </dgm:t>
    </dgm:pt>
    <dgm:pt modelId="{396F3253-EC1D-4D41-B2A0-76C97E97D9CA}" type="pres">
      <dgm:prSet presAssocID="{B724CB00-532F-EE40-B596-E6144FBC86D7}" presName="arrow" presStyleLbl="node1" presStyleIdx="1" presStyleCnt="2" custScaleX="119632" custScaleY="98822" custRadScaleRad="100016" custRadScaleInc="575">
        <dgm:presLayoutVars>
          <dgm:bulletEnabled val="1"/>
        </dgm:presLayoutVars>
      </dgm:prSet>
      <dgm:spPr/>
      <dgm:t>
        <a:bodyPr/>
        <a:lstStyle/>
        <a:p>
          <a:endParaRPr lang="en-US"/>
        </a:p>
      </dgm:t>
    </dgm:pt>
  </dgm:ptLst>
  <dgm:cxnLst>
    <dgm:cxn modelId="{0A83C781-D64D-49ED-9283-EB7245D7924F}" type="presOf" srcId="{AFBEEAAE-6750-0348-B905-E179E952FEDC}" destId="{6B75F2FD-6E38-DB43-9D7D-C31CE123B1FC}" srcOrd="0" destOrd="0" presId="urn:microsoft.com/office/officeart/2005/8/layout/arrow5"/>
    <dgm:cxn modelId="{1E6511A9-AE30-924B-BC94-93BE66745B0D}" srcId="{488B3F68-6A3C-5B46-9760-65A68F579004}" destId="{B724CB00-532F-EE40-B596-E6144FBC86D7}" srcOrd="1" destOrd="0" parTransId="{BE2D59AC-126C-6841-B18F-369318D8DC05}" sibTransId="{88A57111-5663-6C41-8E25-B747CE5F9971}"/>
    <dgm:cxn modelId="{23199DFF-1791-4214-A8A6-8D1F6B0FA763}" type="presOf" srcId="{488B3F68-6A3C-5B46-9760-65A68F579004}" destId="{3207268B-2C3C-2D40-95DA-C67A715277AC}" srcOrd="0" destOrd="0" presId="urn:microsoft.com/office/officeart/2005/8/layout/arrow5"/>
    <dgm:cxn modelId="{9733AD43-99B6-4CCD-9AB0-E6B7E02210B0}" type="presOf" srcId="{B724CB00-532F-EE40-B596-E6144FBC86D7}" destId="{396F3253-EC1D-4D41-B2A0-76C97E97D9CA}" srcOrd="0" destOrd="0" presId="urn:microsoft.com/office/officeart/2005/8/layout/arrow5"/>
    <dgm:cxn modelId="{CD917658-003C-164D-8D7F-761877B867E6}" srcId="{488B3F68-6A3C-5B46-9760-65A68F579004}" destId="{AFBEEAAE-6750-0348-B905-E179E952FEDC}" srcOrd="0" destOrd="0" parTransId="{F02A1165-460F-D54F-9867-4D1F375B8255}" sibTransId="{C037AC41-54D2-9C4F-A289-F1709B0D5C68}"/>
    <dgm:cxn modelId="{8D265560-CE79-4D70-97AC-938D3C51E9A7}" type="presParOf" srcId="{3207268B-2C3C-2D40-95DA-C67A715277AC}" destId="{6B75F2FD-6E38-DB43-9D7D-C31CE123B1FC}" srcOrd="0" destOrd="0" presId="urn:microsoft.com/office/officeart/2005/8/layout/arrow5"/>
    <dgm:cxn modelId="{DB8BA864-1A95-44F7-A95B-2F8054AF968B}" type="presParOf" srcId="{3207268B-2C3C-2D40-95DA-C67A715277AC}" destId="{396F3253-EC1D-4D41-B2A0-76C97E97D9CA}" srcOrd="1" destOrd="0" presId="urn:microsoft.com/office/officeart/2005/8/layout/arrow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5F2FD-6E38-DB43-9D7D-C31CE123B1FC}">
      <dsp:nvSpPr>
        <dsp:cNvPr id="0" name=""/>
        <dsp:cNvSpPr/>
      </dsp:nvSpPr>
      <dsp:spPr>
        <a:xfrm rot="16200000">
          <a:off x="-259767" y="114315"/>
          <a:ext cx="5646798" cy="4664537"/>
        </a:xfrm>
        <a:prstGeom prst="downArrow">
          <a:avLst>
            <a:gd name="adj1" fmla="val 50000"/>
            <a:gd name="adj2" fmla="val 35000"/>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US" sz="3200" b="1" kern="1200" dirty="0">
              <a:solidFill>
                <a:schemeClr val="bg1"/>
              </a:solidFill>
            </a:rPr>
            <a:t>Independence</a:t>
          </a:r>
        </a:p>
        <a:p>
          <a:pPr lvl="0" algn="ctr" defTabSz="1422400" rtl="0">
            <a:lnSpc>
              <a:spcPct val="90000"/>
            </a:lnSpc>
            <a:spcBef>
              <a:spcPct val="0"/>
            </a:spcBef>
            <a:spcAft>
              <a:spcPct val="35000"/>
            </a:spcAft>
          </a:pPr>
          <a:r>
            <a:rPr lang="en-US" sz="3200" b="1" kern="1200" dirty="0">
              <a:solidFill>
                <a:schemeClr val="bg1"/>
              </a:solidFill>
            </a:rPr>
            <a:t>Equality</a:t>
          </a:r>
        </a:p>
        <a:p>
          <a:pPr lvl="0" algn="ctr" defTabSz="1422400" rtl="0">
            <a:lnSpc>
              <a:spcPct val="90000"/>
            </a:lnSpc>
            <a:spcBef>
              <a:spcPct val="0"/>
            </a:spcBef>
            <a:spcAft>
              <a:spcPct val="35000"/>
            </a:spcAft>
          </a:pPr>
          <a:r>
            <a:rPr lang="en-US" sz="2800" b="1" kern="1200" dirty="0">
              <a:solidFill>
                <a:schemeClr val="bg1"/>
              </a:solidFill>
            </a:rPr>
            <a:t>Freedom of expression</a:t>
          </a:r>
        </a:p>
        <a:p>
          <a:pPr lvl="0" algn="ctr" defTabSz="1422400" rtl="0">
            <a:lnSpc>
              <a:spcPct val="90000"/>
            </a:lnSpc>
            <a:spcBef>
              <a:spcPct val="0"/>
            </a:spcBef>
            <a:spcAft>
              <a:spcPct val="35000"/>
            </a:spcAft>
          </a:pPr>
          <a:r>
            <a:rPr lang="en-US" sz="1400" b="0" kern="1200" dirty="0">
              <a:solidFill>
                <a:srgbClr val="000000"/>
              </a:solidFill>
            </a:rPr>
            <a:t> </a:t>
          </a:r>
        </a:p>
      </dsp:txBody>
      <dsp:txXfrm rot="5400000">
        <a:off x="231364" y="1034883"/>
        <a:ext cx="3848243" cy="2823399"/>
      </dsp:txXfrm>
    </dsp:sp>
    <dsp:sp modelId="{396F3253-EC1D-4D41-B2A0-76C97E97D9CA}">
      <dsp:nvSpPr>
        <dsp:cNvPr id="0" name=""/>
        <dsp:cNvSpPr/>
      </dsp:nvSpPr>
      <dsp:spPr>
        <a:xfrm rot="5400000">
          <a:off x="4501788" y="114315"/>
          <a:ext cx="5646798" cy="4664537"/>
        </a:xfrm>
        <a:prstGeom prst="downArrow">
          <a:avLst>
            <a:gd name="adj1" fmla="val 50000"/>
            <a:gd name="adj2" fmla="val 35000"/>
          </a:avLst>
        </a:prstGeom>
        <a:solidFill>
          <a:srgbClr val="FF00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tabLst/>
          </a:pPr>
          <a:r>
            <a:rPr lang="en-US" sz="3200" b="1" kern="1200" dirty="0">
              <a:solidFill>
                <a:schemeClr val="bg1"/>
              </a:solidFill>
            </a:rPr>
            <a:t>Inter-dependence</a:t>
          </a:r>
        </a:p>
        <a:p>
          <a:pPr lvl="0" algn="ctr" defTabSz="1422400" rtl="0">
            <a:lnSpc>
              <a:spcPct val="90000"/>
            </a:lnSpc>
            <a:spcBef>
              <a:spcPct val="0"/>
            </a:spcBef>
            <a:spcAft>
              <a:spcPct val="35000"/>
            </a:spcAft>
          </a:pPr>
          <a:r>
            <a:rPr lang="en-US" sz="3200" b="1" kern="1200" dirty="0">
              <a:solidFill>
                <a:schemeClr val="bg1"/>
              </a:solidFill>
            </a:rPr>
            <a:t>Hierarchy</a:t>
          </a:r>
        </a:p>
        <a:p>
          <a:pPr lvl="0" algn="ctr" defTabSz="1422400" rtl="0">
            <a:lnSpc>
              <a:spcPct val="90000"/>
            </a:lnSpc>
            <a:spcBef>
              <a:spcPct val="0"/>
            </a:spcBef>
            <a:spcAft>
              <a:spcPct val="35000"/>
            </a:spcAft>
          </a:pPr>
          <a:r>
            <a:rPr lang="en-US" sz="3200" b="1" kern="1200" dirty="0">
              <a:solidFill>
                <a:schemeClr val="bg1"/>
              </a:solidFill>
            </a:rPr>
            <a:t>Respect</a:t>
          </a:r>
        </a:p>
      </dsp:txBody>
      <dsp:txXfrm rot="-5400000">
        <a:off x="5809213" y="1034885"/>
        <a:ext cx="3848243" cy="2823399"/>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57A413A-D27E-4CA3-B620-2F811580D6A8}" type="datetimeFigureOut">
              <a:rPr lang="en-NZ" smtClean="0"/>
              <a:t>17/10/2019</a:t>
            </a:fld>
            <a:endParaRPr lang="en-NZ"/>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09E5D4E-5752-454F-9E70-33C110F4EC12}" type="slidenum">
              <a:rPr lang="en-NZ" smtClean="0"/>
              <a:t>‹#›</a:t>
            </a:fld>
            <a:endParaRPr lang="en-NZ"/>
          </a:p>
        </p:txBody>
      </p:sp>
    </p:spTree>
    <p:extLst>
      <p:ext uri="{BB962C8B-B14F-4D97-AF65-F5344CB8AC3E}">
        <p14:creationId xmlns:p14="http://schemas.microsoft.com/office/powerpoint/2010/main" val="2098754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D007567-C12C-4C1C-922F-2897EB5989CC}" type="datetimeFigureOut">
              <a:rPr lang="en-NZ" smtClean="0"/>
              <a:t>17/10/2019</a:t>
            </a:fld>
            <a:endParaRPr lang="en-NZ"/>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1EEA522-5DFB-4290-AB8F-C18334903A2A}" type="slidenum">
              <a:rPr lang="en-NZ" smtClean="0"/>
              <a:t>‹#›</a:t>
            </a:fld>
            <a:endParaRPr lang="en-NZ"/>
          </a:p>
        </p:txBody>
      </p:sp>
    </p:spTree>
    <p:extLst>
      <p:ext uri="{BB962C8B-B14F-4D97-AF65-F5344CB8AC3E}">
        <p14:creationId xmlns:p14="http://schemas.microsoft.com/office/powerpoint/2010/main" val="2864477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NZ" b="1" baseline="0" dirty="0"/>
          </a:p>
        </p:txBody>
      </p:sp>
      <p:sp>
        <p:nvSpPr>
          <p:cNvPr id="4" name="Slide Number Placeholder 3"/>
          <p:cNvSpPr>
            <a:spLocks noGrp="1"/>
          </p:cNvSpPr>
          <p:nvPr>
            <p:ph type="sldNum" sz="quarter" idx="10"/>
          </p:nvPr>
        </p:nvSpPr>
        <p:spPr/>
        <p:txBody>
          <a:bodyPr/>
          <a:lstStyle/>
          <a:p>
            <a:fld id="{41EEA522-5DFB-4290-AB8F-C18334903A2A}" type="slidenum">
              <a:rPr lang="en-NZ" smtClean="0"/>
              <a:t>1</a:t>
            </a:fld>
            <a:endParaRPr lang="en-NZ"/>
          </a:p>
        </p:txBody>
      </p:sp>
    </p:spTree>
    <p:extLst>
      <p:ext uri="{BB962C8B-B14F-4D97-AF65-F5344CB8AC3E}">
        <p14:creationId xmlns:p14="http://schemas.microsoft.com/office/powerpoint/2010/main" val="2831046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lvl="1"/>
            <a:endParaRPr lang="en-NZ" dirty="0"/>
          </a:p>
          <a:p>
            <a:pPr lvl="1"/>
            <a:endParaRPr lang="en-NZ" dirty="0"/>
          </a:p>
        </p:txBody>
      </p:sp>
      <p:sp>
        <p:nvSpPr>
          <p:cNvPr id="4" name="Slide Number Placeholder 3"/>
          <p:cNvSpPr>
            <a:spLocks noGrp="1"/>
          </p:cNvSpPr>
          <p:nvPr>
            <p:ph type="sldNum" sz="quarter" idx="10"/>
          </p:nvPr>
        </p:nvSpPr>
        <p:spPr/>
        <p:txBody>
          <a:bodyPr/>
          <a:lstStyle/>
          <a:p>
            <a:fld id="{41EEA522-5DFB-4290-AB8F-C18334903A2A}" type="slidenum">
              <a:rPr lang="en-NZ" smtClean="0"/>
              <a:t>10</a:t>
            </a:fld>
            <a:endParaRPr lang="en-NZ" dirty="0"/>
          </a:p>
        </p:txBody>
      </p:sp>
    </p:spTree>
    <p:extLst>
      <p:ext uri="{BB962C8B-B14F-4D97-AF65-F5344CB8AC3E}">
        <p14:creationId xmlns:p14="http://schemas.microsoft.com/office/powerpoint/2010/main" val="1957306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lvl="1"/>
            <a:endParaRPr lang="en-NZ" baseline="0" dirty="0"/>
          </a:p>
        </p:txBody>
      </p:sp>
      <p:sp>
        <p:nvSpPr>
          <p:cNvPr id="4" name="Slide Number Placeholder 3"/>
          <p:cNvSpPr>
            <a:spLocks noGrp="1"/>
          </p:cNvSpPr>
          <p:nvPr>
            <p:ph type="sldNum" sz="quarter" idx="10"/>
          </p:nvPr>
        </p:nvSpPr>
        <p:spPr/>
        <p:txBody>
          <a:bodyPr/>
          <a:lstStyle/>
          <a:p>
            <a:fld id="{41EEA522-5DFB-4290-AB8F-C18334903A2A}" type="slidenum">
              <a:rPr lang="en-NZ" smtClean="0"/>
              <a:t>11</a:t>
            </a:fld>
            <a:endParaRPr lang="en-NZ" dirty="0"/>
          </a:p>
        </p:txBody>
      </p:sp>
    </p:spTree>
    <p:extLst>
      <p:ext uri="{BB962C8B-B14F-4D97-AF65-F5344CB8AC3E}">
        <p14:creationId xmlns:p14="http://schemas.microsoft.com/office/powerpoint/2010/main" val="1641566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lvl="1"/>
            <a:r>
              <a:rPr lang="en-NZ" dirty="0" err="1" smtClean="0"/>
              <a:t>Indendent</a:t>
            </a:r>
            <a:r>
              <a:rPr lang="en-NZ" dirty="0" smtClean="0"/>
              <a:t> health seeking behaviour</a:t>
            </a:r>
          </a:p>
          <a:p>
            <a:pPr lvl="1"/>
            <a:r>
              <a:rPr lang="en-NZ" dirty="0" smtClean="0"/>
              <a:t>Access what</a:t>
            </a:r>
            <a:r>
              <a:rPr lang="en-NZ" baseline="0" dirty="0" smtClean="0"/>
              <a:t> you are entitled to</a:t>
            </a:r>
          </a:p>
          <a:p>
            <a:pPr lvl="1"/>
            <a:r>
              <a:rPr lang="en-NZ" baseline="0" dirty="0" smtClean="0"/>
              <a:t>Know what you are allowed to ask for, and that it is okay to express it</a:t>
            </a:r>
            <a:endParaRPr lang="en-NZ" dirty="0"/>
          </a:p>
        </p:txBody>
      </p:sp>
      <p:sp>
        <p:nvSpPr>
          <p:cNvPr id="4" name="Slide Number Placeholder 3"/>
          <p:cNvSpPr>
            <a:spLocks noGrp="1"/>
          </p:cNvSpPr>
          <p:nvPr>
            <p:ph type="sldNum" sz="quarter" idx="10"/>
          </p:nvPr>
        </p:nvSpPr>
        <p:spPr/>
        <p:txBody>
          <a:bodyPr/>
          <a:lstStyle/>
          <a:p>
            <a:fld id="{41EEA522-5DFB-4290-AB8F-C18334903A2A}" type="slidenum">
              <a:rPr lang="en-NZ" smtClean="0"/>
              <a:t>12</a:t>
            </a:fld>
            <a:endParaRPr lang="en-NZ" dirty="0"/>
          </a:p>
        </p:txBody>
      </p:sp>
    </p:spTree>
    <p:extLst>
      <p:ext uri="{BB962C8B-B14F-4D97-AF65-F5344CB8AC3E}">
        <p14:creationId xmlns:p14="http://schemas.microsoft.com/office/powerpoint/2010/main" val="627750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lvl="1"/>
            <a:endParaRPr lang="en-NZ" dirty="0"/>
          </a:p>
          <a:p>
            <a:pPr lvl="1"/>
            <a:endParaRPr lang="en-NZ" dirty="0"/>
          </a:p>
        </p:txBody>
      </p:sp>
      <p:sp>
        <p:nvSpPr>
          <p:cNvPr id="4" name="Slide Number Placeholder 3"/>
          <p:cNvSpPr>
            <a:spLocks noGrp="1"/>
          </p:cNvSpPr>
          <p:nvPr>
            <p:ph type="sldNum" sz="quarter" idx="10"/>
          </p:nvPr>
        </p:nvSpPr>
        <p:spPr/>
        <p:txBody>
          <a:bodyPr/>
          <a:lstStyle/>
          <a:p>
            <a:fld id="{41EEA522-5DFB-4290-AB8F-C18334903A2A}" type="slidenum">
              <a:rPr lang="en-NZ" smtClean="0"/>
              <a:t>13</a:t>
            </a:fld>
            <a:endParaRPr lang="en-NZ" dirty="0"/>
          </a:p>
        </p:txBody>
      </p:sp>
    </p:spTree>
    <p:extLst>
      <p:ext uri="{BB962C8B-B14F-4D97-AF65-F5344CB8AC3E}">
        <p14:creationId xmlns:p14="http://schemas.microsoft.com/office/powerpoint/2010/main" val="219297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lvl="1"/>
            <a:endParaRPr lang="en-NZ" dirty="0"/>
          </a:p>
          <a:p>
            <a:pPr lvl="1"/>
            <a:endParaRPr lang="en-NZ" dirty="0"/>
          </a:p>
        </p:txBody>
      </p:sp>
      <p:sp>
        <p:nvSpPr>
          <p:cNvPr id="4" name="Slide Number Placeholder 3"/>
          <p:cNvSpPr>
            <a:spLocks noGrp="1"/>
          </p:cNvSpPr>
          <p:nvPr>
            <p:ph type="sldNum" sz="quarter" idx="10"/>
          </p:nvPr>
        </p:nvSpPr>
        <p:spPr/>
        <p:txBody>
          <a:bodyPr/>
          <a:lstStyle/>
          <a:p>
            <a:fld id="{41EEA522-5DFB-4290-AB8F-C18334903A2A}" type="slidenum">
              <a:rPr lang="en-NZ" smtClean="0"/>
              <a:t>14</a:t>
            </a:fld>
            <a:endParaRPr lang="en-NZ" dirty="0"/>
          </a:p>
        </p:txBody>
      </p:sp>
    </p:spTree>
    <p:extLst>
      <p:ext uri="{BB962C8B-B14F-4D97-AF65-F5344CB8AC3E}">
        <p14:creationId xmlns:p14="http://schemas.microsoft.com/office/powerpoint/2010/main" val="627750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lvl="1"/>
            <a:endParaRPr lang="en-NZ" dirty="0"/>
          </a:p>
          <a:p>
            <a:pPr lvl="1"/>
            <a:endParaRPr lang="en-NZ" dirty="0"/>
          </a:p>
        </p:txBody>
      </p:sp>
      <p:sp>
        <p:nvSpPr>
          <p:cNvPr id="4" name="Slide Number Placeholder 3"/>
          <p:cNvSpPr>
            <a:spLocks noGrp="1"/>
          </p:cNvSpPr>
          <p:nvPr>
            <p:ph type="sldNum" sz="quarter" idx="10"/>
          </p:nvPr>
        </p:nvSpPr>
        <p:spPr/>
        <p:txBody>
          <a:bodyPr/>
          <a:lstStyle/>
          <a:p>
            <a:fld id="{41EEA522-5DFB-4290-AB8F-C18334903A2A}" type="slidenum">
              <a:rPr lang="en-NZ" smtClean="0"/>
              <a:t>15</a:t>
            </a:fld>
            <a:endParaRPr lang="en-NZ" dirty="0"/>
          </a:p>
        </p:txBody>
      </p:sp>
    </p:spTree>
    <p:extLst>
      <p:ext uri="{BB962C8B-B14F-4D97-AF65-F5344CB8AC3E}">
        <p14:creationId xmlns:p14="http://schemas.microsoft.com/office/powerpoint/2010/main" val="627750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lvl="1"/>
            <a:endParaRPr lang="en-NZ"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 Not in the report, but maybe particularly in caring professions there is an opportunity to support each others well-being more, and getting unions to focus on this as well as safe staffing levels, and time off etc. Peer support learning and connection time. </a:t>
            </a:r>
          </a:p>
          <a:p>
            <a:pPr lvl="1"/>
            <a:endParaRPr lang="en-NZ" dirty="0" smtClean="0"/>
          </a:p>
          <a:p>
            <a:pPr marL="1257300" lvl="2" indent="-342900">
              <a:buFont typeface="Arial" panose="020B0604020202020204" pitchFamily="34" charset="0"/>
              <a:buChar char="•"/>
            </a:pPr>
            <a:r>
              <a:rPr lang="en-NZ" sz="2400" dirty="0" smtClean="0"/>
              <a:t>Clinical workforce</a:t>
            </a:r>
          </a:p>
          <a:p>
            <a:pPr marL="1257300" lvl="2" indent="-342900">
              <a:buFont typeface="Arial" panose="020B0604020202020204" pitchFamily="34" charset="0"/>
              <a:buChar char="•"/>
            </a:pPr>
            <a:r>
              <a:rPr lang="en-NZ" sz="2400" dirty="0" smtClean="0"/>
              <a:t>Cultural workforce</a:t>
            </a:r>
          </a:p>
          <a:p>
            <a:pPr marL="1257300" lvl="2" indent="-342900">
              <a:buFont typeface="Arial" panose="020B0604020202020204" pitchFamily="34" charset="0"/>
              <a:buChar char="•"/>
            </a:pPr>
            <a:r>
              <a:rPr lang="en-NZ" sz="2400" dirty="0" smtClean="0"/>
              <a:t>Peer workforce</a:t>
            </a:r>
          </a:p>
          <a:p>
            <a:pPr lvl="1"/>
            <a:endParaRPr lang="en-NZ" dirty="0"/>
          </a:p>
        </p:txBody>
      </p:sp>
      <p:sp>
        <p:nvSpPr>
          <p:cNvPr id="4" name="Slide Number Placeholder 3"/>
          <p:cNvSpPr>
            <a:spLocks noGrp="1"/>
          </p:cNvSpPr>
          <p:nvPr>
            <p:ph type="sldNum" sz="quarter" idx="10"/>
          </p:nvPr>
        </p:nvSpPr>
        <p:spPr/>
        <p:txBody>
          <a:bodyPr/>
          <a:lstStyle/>
          <a:p>
            <a:fld id="{41EEA522-5DFB-4290-AB8F-C18334903A2A}" type="slidenum">
              <a:rPr lang="en-NZ" smtClean="0"/>
              <a:t>16</a:t>
            </a:fld>
            <a:endParaRPr lang="en-NZ" dirty="0"/>
          </a:p>
        </p:txBody>
      </p:sp>
    </p:spTree>
    <p:extLst>
      <p:ext uri="{BB962C8B-B14F-4D97-AF65-F5344CB8AC3E}">
        <p14:creationId xmlns:p14="http://schemas.microsoft.com/office/powerpoint/2010/main" val="1442910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lvl="1" algn="l"/>
            <a:r>
              <a:rPr lang="en-NZ" dirty="0" smtClean="0"/>
              <a:t>The inquiry </a:t>
            </a:r>
            <a:r>
              <a:rPr lang="en-NZ" dirty="0" err="1" smtClean="0"/>
              <a:t>endroses</a:t>
            </a:r>
            <a:r>
              <a:rPr lang="en-NZ" baseline="0" dirty="0" smtClean="0"/>
              <a:t> this, and Dr </a:t>
            </a:r>
            <a:r>
              <a:rPr lang="en-NZ" baseline="0" dirty="0" err="1" smtClean="0"/>
              <a:t>Karlo</a:t>
            </a:r>
            <a:r>
              <a:rPr lang="en-NZ" baseline="0" dirty="0" smtClean="0"/>
              <a:t> Mila actually did the pacific submission summary of the inquiry</a:t>
            </a:r>
            <a:endParaRPr lang="en-NZ" dirty="0"/>
          </a:p>
        </p:txBody>
      </p:sp>
      <p:sp>
        <p:nvSpPr>
          <p:cNvPr id="4" name="Slide Number Placeholder 3"/>
          <p:cNvSpPr>
            <a:spLocks noGrp="1"/>
          </p:cNvSpPr>
          <p:nvPr>
            <p:ph type="sldNum" sz="quarter" idx="10"/>
          </p:nvPr>
        </p:nvSpPr>
        <p:spPr/>
        <p:txBody>
          <a:bodyPr/>
          <a:lstStyle/>
          <a:p>
            <a:fld id="{41EEA522-5DFB-4290-AB8F-C18334903A2A}" type="slidenum">
              <a:rPr lang="en-NZ" smtClean="0"/>
              <a:t>17</a:t>
            </a:fld>
            <a:endParaRPr lang="en-NZ" dirty="0"/>
          </a:p>
        </p:txBody>
      </p:sp>
    </p:spTree>
    <p:extLst>
      <p:ext uri="{BB962C8B-B14F-4D97-AF65-F5344CB8AC3E}">
        <p14:creationId xmlns:p14="http://schemas.microsoft.com/office/powerpoint/2010/main" val="627750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lvl="1"/>
            <a:r>
              <a:rPr lang="en-NZ" dirty="0"/>
              <a:t>Essentially what it means to be well is that you are able to give and receive love. </a:t>
            </a:r>
          </a:p>
        </p:txBody>
      </p:sp>
      <p:sp>
        <p:nvSpPr>
          <p:cNvPr id="4" name="Slide Number Placeholder 3"/>
          <p:cNvSpPr>
            <a:spLocks noGrp="1"/>
          </p:cNvSpPr>
          <p:nvPr>
            <p:ph type="sldNum" sz="quarter" idx="10"/>
          </p:nvPr>
        </p:nvSpPr>
        <p:spPr/>
        <p:txBody>
          <a:bodyPr/>
          <a:lstStyle/>
          <a:p>
            <a:fld id="{41EEA522-5DFB-4290-AB8F-C18334903A2A}" type="slidenum">
              <a:rPr lang="en-NZ" smtClean="0"/>
              <a:t>18</a:t>
            </a:fld>
            <a:endParaRPr lang="en-NZ" dirty="0"/>
          </a:p>
        </p:txBody>
      </p:sp>
    </p:spTree>
    <p:extLst>
      <p:ext uri="{BB962C8B-B14F-4D97-AF65-F5344CB8AC3E}">
        <p14:creationId xmlns:p14="http://schemas.microsoft.com/office/powerpoint/2010/main" val="627750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lvl="1"/>
            <a:r>
              <a:rPr lang="en-NZ" dirty="0"/>
              <a:t>Essentially what it means to be well is that you are able to give and receive love. </a:t>
            </a:r>
          </a:p>
        </p:txBody>
      </p:sp>
      <p:sp>
        <p:nvSpPr>
          <p:cNvPr id="4" name="Slide Number Placeholder 3"/>
          <p:cNvSpPr>
            <a:spLocks noGrp="1"/>
          </p:cNvSpPr>
          <p:nvPr>
            <p:ph type="sldNum" sz="quarter" idx="10"/>
          </p:nvPr>
        </p:nvSpPr>
        <p:spPr/>
        <p:txBody>
          <a:bodyPr/>
          <a:lstStyle/>
          <a:p>
            <a:fld id="{41EEA522-5DFB-4290-AB8F-C18334903A2A}" type="slidenum">
              <a:rPr lang="en-NZ" smtClean="0"/>
              <a:t>19</a:t>
            </a:fld>
            <a:endParaRPr lang="en-NZ" dirty="0"/>
          </a:p>
        </p:txBody>
      </p:sp>
    </p:spTree>
    <p:extLst>
      <p:ext uri="{BB962C8B-B14F-4D97-AF65-F5344CB8AC3E}">
        <p14:creationId xmlns:p14="http://schemas.microsoft.com/office/powerpoint/2010/main" val="2548862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NZ" sz="10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000" b="1" baseline="0" dirty="0"/>
              <a:t>This presentation is the intellectual property of the Pacific Youth Leadership and Transformation Trust. PYLAT asks that this not be published or shared with out permission. Please contact us at pylatcouncil@gmail.com</a:t>
            </a:r>
          </a:p>
          <a:p>
            <a:endParaRPr lang="en-NZ" sz="1000" baseline="0" dirty="0"/>
          </a:p>
        </p:txBody>
      </p:sp>
      <p:sp>
        <p:nvSpPr>
          <p:cNvPr id="4" name="Slide Number Placeholder 3"/>
          <p:cNvSpPr>
            <a:spLocks noGrp="1"/>
          </p:cNvSpPr>
          <p:nvPr>
            <p:ph type="sldNum" sz="quarter" idx="10"/>
          </p:nvPr>
        </p:nvSpPr>
        <p:spPr/>
        <p:txBody>
          <a:bodyPr/>
          <a:lstStyle/>
          <a:p>
            <a:fld id="{41EEA522-5DFB-4290-AB8F-C18334903A2A}" type="slidenum">
              <a:rPr lang="en-NZ" smtClean="0"/>
              <a:t>2</a:t>
            </a:fld>
            <a:endParaRPr lang="en-NZ"/>
          </a:p>
        </p:txBody>
      </p:sp>
    </p:spTree>
    <p:extLst>
      <p:ext uri="{BB962C8B-B14F-4D97-AF65-F5344CB8AC3E}">
        <p14:creationId xmlns:p14="http://schemas.microsoft.com/office/powerpoint/2010/main" val="2618474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lvl="1"/>
            <a:endParaRPr lang="en-NZ" dirty="0"/>
          </a:p>
        </p:txBody>
      </p:sp>
      <p:sp>
        <p:nvSpPr>
          <p:cNvPr id="4" name="Slide Number Placeholder 3"/>
          <p:cNvSpPr>
            <a:spLocks noGrp="1"/>
          </p:cNvSpPr>
          <p:nvPr>
            <p:ph type="sldNum" sz="quarter" idx="10"/>
          </p:nvPr>
        </p:nvSpPr>
        <p:spPr/>
        <p:txBody>
          <a:bodyPr/>
          <a:lstStyle/>
          <a:p>
            <a:fld id="{41EEA522-5DFB-4290-AB8F-C18334903A2A}" type="slidenum">
              <a:rPr lang="en-NZ" smtClean="0"/>
              <a:t>20</a:t>
            </a:fld>
            <a:endParaRPr lang="en-NZ" dirty="0"/>
          </a:p>
        </p:txBody>
      </p:sp>
    </p:spTree>
    <p:extLst>
      <p:ext uri="{BB962C8B-B14F-4D97-AF65-F5344CB8AC3E}">
        <p14:creationId xmlns:p14="http://schemas.microsoft.com/office/powerpoint/2010/main" val="532394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lvl="1"/>
            <a:r>
              <a:rPr lang="en-NZ" dirty="0" err="1" smtClean="0"/>
              <a:t>Vai</a:t>
            </a:r>
            <a:r>
              <a:rPr lang="en-NZ" dirty="0" smtClean="0"/>
              <a:t> </a:t>
            </a:r>
            <a:r>
              <a:rPr lang="en-NZ" dirty="0" err="1" smtClean="0"/>
              <a:t>Niu</a:t>
            </a:r>
            <a:r>
              <a:rPr lang="en-NZ" dirty="0" smtClean="0"/>
              <a:t> – 3 pages which</a:t>
            </a:r>
            <a:r>
              <a:rPr lang="en-NZ" baseline="0" dirty="0" smtClean="0"/>
              <a:t> talks about pacific well being and particularly a way to incorporate this into the workplace. </a:t>
            </a:r>
            <a:endParaRPr lang="en-NZ" dirty="0"/>
          </a:p>
        </p:txBody>
      </p:sp>
      <p:sp>
        <p:nvSpPr>
          <p:cNvPr id="4" name="Slide Number Placeholder 3"/>
          <p:cNvSpPr>
            <a:spLocks noGrp="1"/>
          </p:cNvSpPr>
          <p:nvPr>
            <p:ph type="sldNum" sz="quarter" idx="10"/>
          </p:nvPr>
        </p:nvSpPr>
        <p:spPr/>
        <p:txBody>
          <a:bodyPr/>
          <a:lstStyle/>
          <a:p>
            <a:fld id="{41EEA522-5DFB-4290-AB8F-C18334903A2A}" type="slidenum">
              <a:rPr lang="en-NZ" smtClean="0"/>
              <a:t>21</a:t>
            </a:fld>
            <a:endParaRPr lang="en-NZ" dirty="0"/>
          </a:p>
        </p:txBody>
      </p:sp>
    </p:spTree>
    <p:extLst>
      <p:ext uri="{BB962C8B-B14F-4D97-AF65-F5344CB8AC3E}">
        <p14:creationId xmlns:p14="http://schemas.microsoft.com/office/powerpoint/2010/main" val="2290899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NZ" b="1" baseline="0" dirty="0"/>
              <a:t>This presentation is the intellectual property of the Pacific Youth Leadership and Transformation Trust. PYLAT asks that this not be published or shared with out permission. Please contact us at pylatcouncil@gmail.com</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NZ" b="1" baseline="0" dirty="0"/>
          </a:p>
          <a:p>
            <a:pPr lvl="1"/>
            <a:endParaRPr lang="en-NZ" dirty="0"/>
          </a:p>
        </p:txBody>
      </p:sp>
      <p:sp>
        <p:nvSpPr>
          <p:cNvPr id="4" name="Slide Number Placeholder 3"/>
          <p:cNvSpPr>
            <a:spLocks noGrp="1"/>
          </p:cNvSpPr>
          <p:nvPr>
            <p:ph type="sldNum" sz="quarter" idx="10"/>
          </p:nvPr>
        </p:nvSpPr>
        <p:spPr/>
        <p:txBody>
          <a:bodyPr/>
          <a:lstStyle/>
          <a:p>
            <a:fld id="{41EEA522-5DFB-4290-AB8F-C18334903A2A}" type="slidenum">
              <a:rPr lang="en-NZ" smtClean="0"/>
              <a:t>22</a:t>
            </a:fld>
            <a:endParaRPr lang="en-NZ" dirty="0"/>
          </a:p>
        </p:txBody>
      </p:sp>
    </p:spTree>
    <p:extLst>
      <p:ext uri="{BB962C8B-B14F-4D97-AF65-F5344CB8AC3E}">
        <p14:creationId xmlns:p14="http://schemas.microsoft.com/office/powerpoint/2010/main" val="627750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1347788"/>
            <a:ext cx="6462712" cy="3636962"/>
          </a:xfrm>
        </p:spPr>
      </p:sp>
      <p:sp>
        <p:nvSpPr>
          <p:cNvPr id="3" name="Notes Placeholder 2"/>
          <p:cNvSpPr>
            <a:spLocks noGrp="1"/>
          </p:cNvSpPr>
          <p:nvPr>
            <p:ph type="body" idx="1"/>
          </p:nvPr>
        </p:nvSpPr>
        <p:spPr/>
        <p:txBody>
          <a:bodyPr/>
          <a:lstStyle/>
          <a:p>
            <a:endParaRPr lang="en-NZ" sz="1000" baseline="0" dirty="0"/>
          </a:p>
        </p:txBody>
      </p:sp>
      <p:sp>
        <p:nvSpPr>
          <p:cNvPr id="4" name="Slide Number Placeholder 3"/>
          <p:cNvSpPr>
            <a:spLocks noGrp="1"/>
          </p:cNvSpPr>
          <p:nvPr>
            <p:ph type="sldNum" sz="quarter" idx="10"/>
          </p:nvPr>
        </p:nvSpPr>
        <p:spPr/>
        <p:txBody>
          <a:bodyPr/>
          <a:lstStyle/>
          <a:p>
            <a:fld id="{41EEA522-5DFB-4290-AB8F-C18334903A2A}" type="slidenum">
              <a:rPr lang="en-NZ" smtClean="0"/>
              <a:t>3</a:t>
            </a:fld>
            <a:endParaRPr lang="en-NZ"/>
          </a:p>
        </p:txBody>
      </p:sp>
    </p:spTree>
    <p:extLst>
      <p:ext uri="{BB962C8B-B14F-4D97-AF65-F5344CB8AC3E}">
        <p14:creationId xmlns:p14="http://schemas.microsoft.com/office/powerpoint/2010/main" val="3578639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1347788"/>
            <a:ext cx="6462712" cy="3636962"/>
          </a:xfrm>
        </p:spPr>
      </p:sp>
      <p:sp>
        <p:nvSpPr>
          <p:cNvPr id="3" name="Notes Placeholder 2"/>
          <p:cNvSpPr>
            <a:spLocks noGrp="1"/>
          </p:cNvSpPr>
          <p:nvPr>
            <p:ph type="body" idx="1"/>
          </p:nvPr>
        </p:nvSpPr>
        <p:spPr/>
        <p:txBody>
          <a:bodyPr/>
          <a:lstStyle/>
          <a:p>
            <a:endParaRPr lang="en-NZ" sz="1000" baseline="0" dirty="0"/>
          </a:p>
        </p:txBody>
      </p:sp>
      <p:sp>
        <p:nvSpPr>
          <p:cNvPr id="4" name="Slide Number Placeholder 3"/>
          <p:cNvSpPr>
            <a:spLocks noGrp="1"/>
          </p:cNvSpPr>
          <p:nvPr>
            <p:ph type="sldNum" sz="quarter" idx="10"/>
          </p:nvPr>
        </p:nvSpPr>
        <p:spPr/>
        <p:txBody>
          <a:bodyPr/>
          <a:lstStyle/>
          <a:p>
            <a:fld id="{41EEA522-5DFB-4290-AB8F-C18334903A2A}" type="slidenum">
              <a:rPr lang="en-NZ" smtClean="0"/>
              <a:t>4</a:t>
            </a:fld>
            <a:endParaRPr lang="en-NZ"/>
          </a:p>
        </p:txBody>
      </p:sp>
    </p:spTree>
    <p:extLst>
      <p:ext uri="{BB962C8B-B14F-4D97-AF65-F5344CB8AC3E}">
        <p14:creationId xmlns:p14="http://schemas.microsoft.com/office/powerpoint/2010/main" val="3756260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lvl="1"/>
            <a:endParaRPr lang="en-NZ" dirty="0"/>
          </a:p>
        </p:txBody>
      </p:sp>
      <p:sp>
        <p:nvSpPr>
          <p:cNvPr id="4" name="Slide Number Placeholder 3"/>
          <p:cNvSpPr>
            <a:spLocks noGrp="1"/>
          </p:cNvSpPr>
          <p:nvPr>
            <p:ph type="sldNum" sz="quarter" idx="10"/>
          </p:nvPr>
        </p:nvSpPr>
        <p:spPr/>
        <p:txBody>
          <a:bodyPr/>
          <a:lstStyle/>
          <a:p>
            <a:fld id="{41EEA522-5DFB-4290-AB8F-C18334903A2A}" type="slidenum">
              <a:rPr lang="en-NZ" smtClean="0"/>
              <a:t>5</a:t>
            </a:fld>
            <a:endParaRPr lang="en-NZ" dirty="0"/>
          </a:p>
        </p:txBody>
      </p:sp>
    </p:spTree>
    <p:extLst>
      <p:ext uri="{BB962C8B-B14F-4D97-AF65-F5344CB8AC3E}">
        <p14:creationId xmlns:p14="http://schemas.microsoft.com/office/powerpoint/2010/main" val="627750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lvl="1"/>
            <a:endParaRPr lang="en-NZ" dirty="0"/>
          </a:p>
        </p:txBody>
      </p:sp>
      <p:sp>
        <p:nvSpPr>
          <p:cNvPr id="4" name="Slide Number Placeholder 3"/>
          <p:cNvSpPr>
            <a:spLocks noGrp="1"/>
          </p:cNvSpPr>
          <p:nvPr>
            <p:ph type="sldNum" sz="quarter" idx="10"/>
          </p:nvPr>
        </p:nvSpPr>
        <p:spPr/>
        <p:txBody>
          <a:bodyPr/>
          <a:lstStyle/>
          <a:p>
            <a:fld id="{41EEA522-5DFB-4290-AB8F-C18334903A2A}" type="slidenum">
              <a:rPr lang="en-NZ" smtClean="0"/>
              <a:t>6</a:t>
            </a:fld>
            <a:endParaRPr lang="en-NZ" dirty="0"/>
          </a:p>
        </p:txBody>
      </p:sp>
    </p:spTree>
    <p:extLst>
      <p:ext uri="{BB962C8B-B14F-4D97-AF65-F5344CB8AC3E}">
        <p14:creationId xmlns:p14="http://schemas.microsoft.com/office/powerpoint/2010/main" val="627750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lvl="1"/>
            <a:endParaRPr lang="en-NZ" dirty="0"/>
          </a:p>
        </p:txBody>
      </p:sp>
      <p:sp>
        <p:nvSpPr>
          <p:cNvPr id="4" name="Slide Number Placeholder 3"/>
          <p:cNvSpPr>
            <a:spLocks noGrp="1"/>
          </p:cNvSpPr>
          <p:nvPr>
            <p:ph type="sldNum" sz="quarter" idx="10"/>
          </p:nvPr>
        </p:nvSpPr>
        <p:spPr/>
        <p:txBody>
          <a:bodyPr/>
          <a:lstStyle/>
          <a:p>
            <a:fld id="{41EEA522-5DFB-4290-AB8F-C18334903A2A}" type="slidenum">
              <a:rPr lang="en-NZ" smtClean="0"/>
              <a:t>7</a:t>
            </a:fld>
            <a:endParaRPr lang="en-NZ" dirty="0"/>
          </a:p>
        </p:txBody>
      </p:sp>
    </p:spTree>
    <p:extLst>
      <p:ext uri="{BB962C8B-B14F-4D97-AF65-F5344CB8AC3E}">
        <p14:creationId xmlns:p14="http://schemas.microsoft.com/office/powerpoint/2010/main" val="627750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lvl="1"/>
            <a:endParaRPr lang="en-NZ" dirty="0"/>
          </a:p>
        </p:txBody>
      </p:sp>
      <p:sp>
        <p:nvSpPr>
          <p:cNvPr id="4" name="Slide Number Placeholder 3"/>
          <p:cNvSpPr>
            <a:spLocks noGrp="1"/>
          </p:cNvSpPr>
          <p:nvPr>
            <p:ph type="sldNum" sz="quarter" idx="10"/>
          </p:nvPr>
        </p:nvSpPr>
        <p:spPr/>
        <p:txBody>
          <a:bodyPr/>
          <a:lstStyle/>
          <a:p>
            <a:fld id="{41EEA522-5DFB-4290-AB8F-C18334903A2A}" type="slidenum">
              <a:rPr lang="en-NZ" smtClean="0"/>
              <a:t>8</a:t>
            </a:fld>
            <a:endParaRPr lang="en-NZ" dirty="0"/>
          </a:p>
        </p:txBody>
      </p:sp>
    </p:spTree>
    <p:extLst>
      <p:ext uri="{BB962C8B-B14F-4D97-AF65-F5344CB8AC3E}">
        <p14:creationId xmlns:p14="http://schemas.microsoft.com/office/powerpoint/2010/main" val="627750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lvl="1"/>
            <a:endParaRPr lang="en-NZ" dirty="0"/>
          </a:p>
        </p:txBody>
      </p:sp>
      <p:sp>
        <p:nvSpPr>
          <p:cNvPr id="4" name="Slide Number Placeholder 3"/>
          <p:cNvSpPr>
            <a:spLocks noGrp="1"/>
          </p:cNvSpPr>
          <p:nvPr>
            <p:ph type="sldNum" sz="quarter" idx="10"/>
          </p:nvPr>
        </p:nvSpPr>
        <p:spPr/>
        <p:txBody>
          <a:bodyPr/>
          <a:lstStyle/>
          <a:p>
            <a:fld id="{41EEA522-5DFB-4290-AB8F-C18334903A2A}" type="slidenum">
              <a:rPr lang="en-NZ" smtClean="0"/>
              <a:t>9</a:t>
            </a:fld>
            <a:endParaRPr lang="en-NZ" dirty="0"/>
          </a:p>
        </p:txBody>
      </p:sp>
    </p:spTree>
    <p:extLst>
      <p:ext uri="{BB962C8B-B14F-4D97-AF65-F5344CB8AC3E}">
        <p14:creationId xmlns:p14="http://schemas.microsoft.com/office/powerpoint/2010/main" val="3254388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07343F7A-B70B-4B3B-A9BC-BE2266C81F15}" type="datetimeFigureOut">
              <a:rPr lang="en-NZ" smtClean="0"/>
              <a:t>17/10/2019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EE7096A-D731-49F3-A571-FF15824FAD61}" type="slidenum">
              <a:rPr lang="en-NZ" smtClean="0"/>
              <a:t>‹#›</a:t>
            </a:fld>
            <a:endParaRPr lang="en-NZ"/>
          </a:p>
        </p:txBody>
      </p:sp>
    </p:spTree>
    <p:extLst>
      <p:ext uri="{BB962C8B-B14F-4D97-AF65-F5344CB8AC3E}">
        <p14:creationId xmlns:p14="http://schemas.microsoft.com/office/powerpoint/2010/main" val="441512706"/>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07343F7A-B70B-4B3B-A9BC-BE2266C81F15}" type="datetimeFigureOut">
              <a:rPr lang="en-NZ" smtClean="0"/>
              <a:t>17/10/2019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EE7096A-D731-49F3-A571-FF15824FAD61}" type="slidenum">
              <a:rPr lang="en-NZ" smtClean="0"/>
              <a:t>‹#›</a:t>
            </a:fld>
            <a:endParaRPr lang="en-NZ"/>
          </a:p>
        </p:txBody>
      </p:sp>
    </p:spTree>
    <p:extLst>
      <p:ext uri="{BB962C8B-B14F-4D97-AF65-F5344CB8AC3E}">
        <p14:creationId xmlns:p14="http://schemas.microsoft.com/office/powerpoint/2010/main" val="210119579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5"/>
            <a:ext cx="36576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12800" y="274645"/>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07343F7A-B70B-4B3B-A9BC-BE2266C81F15}" type="datetimeFigureOut">
              <a:rPr lang="en-NZ" smtClean="0"/>
              <a:t>17/10/2019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EE7096A-D731-49F3-A571-FF15824FAD61}" type="slidenum">
              <a:rPr lang="en-NZ" smtClean="0"/>
              <a:t>‹#›</a:t>
            </a:fld>
            <a:endParaRPr lang="en-NZ"/>
          </a:p>
        </p:txBody>
      </p:sp>
    </p:spTree>
    <p:extLst>
      <p:ext uri="{BB962C8B-B14F-4D97-AF65-F5344CB8AC3E}">
        <p14:creationId xmlns:p14="http://schemas.microsoft.com/office/powerpoint/2010/main" val="285833229"/>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07343F7A-B70B-4B3B-A9BC-BE2266C81F15}" type="datetimeFigureOut">
              <a:rPr lang="en-NZ" smtClean="0"/>
              <a:t>17/10/2019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EE7096A-D731-49F3-A571-FF15824FAD61}" type="slidenum">
              <a:rPr lang="en-NZ" smtClean="0"/>
              <a:t>‹#›</a:t>
            </a:fld>
            <a:endParaRPr lang="en-NZ"/>
          </a:p>
        </p:txBody>
      </p:sp>
    </p:spTree>
    <p:extLst>
      <p:ext uri="{BB962C8B-B14F-4D97-AF65-F5344CB8AC3E}">
        <p14:creationId xmlns:p14="http://schemas.microsoft.com/office/powerpoint/2010/main" val="209255852"/>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43F7A-B70B-4B3B-A9BC-BE2266C81F15}" type="datetimeFigureOut">
              <a:rPr lang="en-NZ" smtClean="0"/>
              <a:t>17/10/2019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EE7096A-D731-49F3-A571-FF15824FAD61}" type="slidenum">
              <a:rPr lang="en-NZ" smtClean="0"/>
              <a:t>‹#›</a:t>
            </a:fld>
            <a:endParaRPr lang="en-NZ"/>
          </a:p>
        </p:txBody>
      </p:sp>
    </p:spTree>
    <p:extLst>
      <p:ext uri="{BB962C8B-B14F-4D97-AF65-F5344CB8AC3E}">
        <p14:creationId xmlns:p14="http://schemas.microsoft.com/office/powerpoint/2010/main" val="78104076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07343F7A-B70B-4B3B-A9BC-BE2266C81F15}" type="datetimeFigureOut">
              <a:rPr lang="en-NZ" smtClean="0"/>
              <a:t>17/10/2019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EE7096A-D731-49F3-A571-FF15824FAD61}" type="slidenum">
              <a:rPr lang="en-NZ" smtClean="0"/>
              <a:t>‹#›</a:t>
            </a:fld>
            <a:endParaRPr lang="en-NZ"/>
          </a:p>
        </p:txBody>
      </p:sp>
    </p:spTree>
    <p:extLst>
      <p:ext uri="{BB962C8B-B14F-4D97-AF65-F5344CB8AC3E}">
        <p14:creationId xmlns:p14="http://schemas.microsoft.com/office/powerpoint/2010/main" val="70298555"/>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07343F7A-B70B-4B3B-A9BC-BE2266C81F15}" type="datetimeFigureOut">
              <a:rPr lang="en-NZ" smtClean="0"/>
              <a:t>17/10/2019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9EE7096A-D731-49F3-A571-FF15824FAD61}" type="slidenum">
              <a:rPr lang="en-NZ" smtClean="0"/>
              <a:t>‹#›</a:t>
            </a:fld>
            <a:endParaRPr lang="en-NZ"/>
          </a:p>
        </p:txBody>
      </p:sp>
    </p:spTree>
    <p:extLst>
      <p:ext uri="{BB962C8B-B14F-4D97-AF65-F5344CB8AC3E}">
        <p14:creationId xmlns:p14="http://schemas.microsoft.com/office/powerpoint/2010/main" val="258712575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07343F7A-B70B-4B3B-A9BC-BE2266C81F15}" type="datetimeFigureOut">
              <a:rPr lang="en-NZ" smtClean="0"/>
              <a:t>17/10/2019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9EE7096A-D731-49F3-A571-FF15824FAD61}" type="slidenum">
              <a:rPr lang="en-NZ" smtClean="0"/>
              <a:t>‹#›</a:t>
            </a:fld>
            <a:endParaRPr lang="en-NZ"/>
          </a:p>
        </p:txBody>
      </p:sp>
    </p:spTree>
    <p:extLst>
      <p:ext uri="{BB962C8B-B14F-4D97-AF65-F5344CB8AC3E}">
        <p14:creationId xmlns:p14="http://schemas.microsoft.com/office/powerpoint/2010/main" val="1516817985"/>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43F7A-B70B-4B3B-A9BC-BE2266C81F15}" type="datetimeFigureOut">
              <a:rPr lang="en-NZ" smtClean="0"/>
              <a:t>17/10/2019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9EE7096A-D731-49F3-A571-FF15824FAD61}" type="slidenum">
              <a:rPr lang="en-NZ" smtClean="0"/>
              <a:t>‹#›</a:t>
            </a:fld>
            <a:endParaRPr lang="en-NZ"/>
          </a:p>
        </p:txBody>
      </p:sp>
    </p:spTree>
    <p:extLst>
      <p:ext uri="{BB962C8B-B14F-4D97-AF65-F5344CB8AC3E}">
        <p14:creationId xmlns:p14="http://schemas.microsoft.com/office/powerpoint/2010/main" val="186607729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343F7A-B70B-4B3B-A9BC-BE2266C81F15}" type="datetimeFigureOut">
              <a:rPr lang="en-NZ" smtClean="0"/>
              <a:t>17/10/2019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EE7096A-D731-49F3-A571-FF15824FAD61}" type="slidenum">
              <a:rPr lang="en-NZ" smtClean="0"/>
              <a:t>‹#›</a:t>
            </a:fld>
            <a:endParaRPr lang="en-NZ"/>
          </a:p>
        </p:txBody>
      </p:sp>
    </p:spTree>
    <p:extLst>
      <p:ext uri="{BB962C8B-B14F-4D97-AF65-F5344CB8AC3E}">
        <p14:creationId xmlns:p14="http://schemas.microsoft.com/office/powerpoint/2010/main" val="3407089266"/>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343F7A-B70B-4B3B-A9BC-BE2266C81F15}" type="datetimeFigureOut">
              <a:rPr lang="en-NZ" smtClean="0"/>
              <a:t>17/10/2019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EE7096A-D731-49F3-A571-FF15824FAD61}" type="slidenum">
              <a:rPr lang="en-NZ" smtClean="0"/>
              <a:t>‹#›</a:t>
            </a:fld>
            <a:endParaRPr lang="en-NZ"/>
          </a:p>
        </p:txBody>
      </p:sp>
    </p:spTree>
    <p:extLst>
      <p:ext uri="{BB962C8B-B14F-4D97-AF65-F5344CB8AC3E}">
        <p14:creationId xmlns:p14="http://schemas.microsoft.com/office/powerpoint/2010/main" val="3543528757"/>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43F7A-B70B-4B3B-A9BC-BE2266C81F15}" type="datetimeFigureOut">
              <a:rPr lang="en-NZ" smtClean="0"/>
              <a:t>17/10/2019</a:t>
            </a:fld>
            <a:endParaRPr lang="en-NZ"/>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E7096A-D731-49F3-A571-FF15824FAD61}" type="slidenum">
              <a:rPr lang="en-NZ" smtClean="0"/>
              <a:t>‹#›</a:t>
            </a:fld>
            <a:endParaRPr lang="en-NZ"/>
          </a:p>
        </p:txBody>
      </p:sp>
    </p:spTree>
    <p:extLst>
      <p:ext uri="{BB962C8B-B14F-4D97-AF65-F5344CB8AC3E}">
        <p14:creationId xmlns:p14="http://schemas.microsoft.com/office/powerpoint/2010/main" val="244543087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1" r="7760"/>
          <a:stretch/>
        </p:blipFill>
        <p:spPr>
          <a:xfrm>
            <a:off x="5866170" y="-5532"/>
            <a:ext cx="6325830" cy="6858000"/>
          </a:xfrm>
          <a:prstGeom prst="rect">
            <a:avLst/>
          </a:prstGeom>
        </p:spPr>
      </p:pic>
      <p:pic>
        <p:nvPicPr>
          <p:cNvPr id="10" name="Picture 9" descr="C:\Users\Josiah\Dropbox\PYLAT\Communications\Logos\PYLAT Logo 2015.bmp"/>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1058" b="4131"/>
          <a:stretch/>
        </p:blipFill>
        <p:spPr bwMode="auto">
          <a:xfrm>
            <a:off x="1071716" y="1238865"/>
            <a:ext cx="3156155" cy="2975288"/>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673958" y="4295795"/>
            <a:ext cx="4404852" cy="923330"/>
          </a:xfrm>
          <a:prstGeom prst="rect">
            <a:avLst/>
          </a:prstGeom>
          <a:noFill/>
        </p:spPr>
        <p:txBody>
          <a:bodyPr wrap="square" rtlCol="0">
            <a:spAutoFit/>
          </a:bodyPr>
          <a:lstStyle/>
          <a:p>
            <a:r>
              <a:rPr lang="en-NZ" dirty="0">
                <a:solidFill>
                  <a:srgbClr val="FF0066"/>
                </a:solidFill>
              </a:rPr>
              <a:t>P</a:t>
            </a:r>
            <a:r>
              <a:rPr lang="en-NZ" dirty="0"/>
              <a:t>acific </a:t>
            </a:r>
            <a:r>
              <a:rPr lang="en-NZ" dirty="0">
                <a:solidFill>
                  <a:srgbClr val="FF0066"/>
                </a:solidFill>
              </a:rPr>
              <a:t>Y</a:t>
            </a:r>
            <a:r>
              <a:rPr lang="en-NZ" dirty="0"/>
              <a:t>outh </a:t>
            </a:r>
            <a:r>
              <a:rPr lang="en-NZ" dirty="0">
                <a:solidFill>
                  <a:srgbClr val="FF0066"/>
                </a:solidFill>
              </a:rPr>
              <a:t>L</a:t>
            </a:r>
            <a:r>
              <a:rPr lang="en-NZ" dirty="0"/>
              <a:t>eadership </a:t>
            </a:r>
            <a:r>
              <a:rPr lang="en-NZ" dirty="0">
                <a:solidFill>
                  <a:srgbClr val="FF0066"/>
                </a:solidFill>
              </a:rPr>
              <a:t>A</a:t>
            </a:r>
            <a:r>
              <a:rPr lang="en-NZ" dirty="0"/>
              <a:t>nd </a:t>
            </a:r>
            <a:r>
              <a:rPr lang="en-NZ" dirty="0">
                <a:solidFill>
                  <a:srgbClr val="FF0066"/>
                </a:solidFill>
              </a:rPr>
              <a:t>T</a:t>
            </a:r>
            <a:r>
              <a:rPr lang="en-NZ" dirty="0"/>
              <a:t>ransformation</a:t>
            </a:r>
          </a:p>
          <a:p>
            <a:endParaRPr lang="en-NZ" dirty="0"/>
          </a:p>
          <a:p>
            <a:pPr algn="ctr"/>
            <a:r>
              <a:rPr lang="en-NZ" dirty="0"/>
              <a:t>CHARITABLE TRUST</a:t>
            </a:r>
          </a:p>
        </p:txBody>
      </p:sp>
      <p:sp>
        <p:nvSpPr>
          <p:cNvPr id="12" name="TextBox 11"/>
          <p:cNvSpPr txBox="1"/>
          <p:nvPr/>
        </p:nvSpPr>
        <p:spPr>
          <a:xfrm>
            <a:off x="787029" y="5444752"/>
            <a:ext cx="3971784" cy="369332"/>
          </a:xfrm>
          <a:prstGeom prst="rect">
            <a:avLst/>
          </a:prstGeom>
          <a:noFill/>
        </p:spPr>
        <p:txBody>
          <a:bodyPr wrap="square" rtlCol="0">
            <a:spAutoFit/>
          </a:bodyPr>
          <a:lstStyle/>
          <a:p>
            <a:pPr marL="354013" indent="-354013"/>
            <a:r>
              <a:rPr lang="en-NZ" dirty="0"/>
              <a:t>pylatcouncil@gmail.com |0273303244 </a:t>
            </a:r>
          </a:p>
        </p:txBody>
      </p:sp>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t="22388" b="72257"/>
          <a:stretch/>
        </p:blipFill>
        <p:spPr>
          <a:xfrm>
            <a:off x="0" y="0"/>
            <a:ext cx="12192000" cy="408037"/>
          </a:xfrm>
          <a:prstGeom prst="rect">
            <a:avLst/>
          </a:prstGeom>
        </p:spPr>
      </p:pic>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t="22388" b="72257"/>
          <a:stretch/>
        </p:blipFill>
        <p:spPr>
          <a:xfrm>
            <a:off x="0" y="6444431"/>
            <a:ext cx="12192000" cy="408037"/>
          </a:xfrm>
          <a:prstGeom prst="rect">
            <a:avLst/>
          </a:prstGeom>
        </p:spPr>
      </p:pic>
      <p:sp>
        <p:nvSpPr>
          <p:cNvPr id="11" name="TextBox 10"/>
          <p:cNvSpPr txBox="1"/>
          <p:nvPr/>
        </p:nvSpPr>
        <p:spPr>
          <a:xfrm>
            <a:off x="5875634" y="694031"/>
            <a:ext cx="6316366" cy="1015663"/>
          </a:xfrm>
          <a:prstGeom prst="rect">
            <a:avLst/>
          </a:prstGeom>
          <a:noFill/>
        </p:spPr>
        <p:txBody>
          <a:bodyPr wrap="square" rtlCol="0">
            <a:spAutoFit/>
          </a:bodyPr>
          <a:lstStyle/>
          <a:p>
            <a:pPr algn="ctr"/>
            <a:endParaRPr lang="en-NZ" sz="6000" dirty="0">
              <a:solidFill>
                <a:srgbClr val="FF0066"/>
              </a:solidFill>
              <a:latin typeface="Georgia" panose="02040502050405020303" pitchFamily="18" charset="0"/>
            </a:endParaRPr>
          </a:p>
        </p:txBody>
      </p:sp>
      <p:sp>
        <p:nvSpPr>
          <p:cNvPr id="13" name="TextBox 12"/>
          <p:cNvSpPr txBox="1"/>
          <p:nvPr/>
        </p:nvSpPr>
        <p:spPr>
          <a:xfrm>
            <a:off x="6182371" y="707298"/>
            <a:ext cx="5724080" cy="5509200"/>
          </a:xfrm>
          <a:prstGeom prst="rect">
            <a:avLst/>
          </a:prstGeom>
          <a:noFill/>
        </p:spPr>
        <p:txBody>
          <a:bodyPr wrap="square" rtlCol="0">
            <a:spAutoFit/>
          </a:bodyPr>
          <a:lstStyle/>
          <a:p>
            <a:r>
              <a:rPr lang="en-NZ" sz="4400" dirty="0" smtClean="0">
                <a:solidFill>
                  <a:srgbClr val="FF0066"/>
                </a:solidFill>
              </a:rPr>
              <a:t>NZISM/NZOHNA CPD Day </a:t>
            </a:r>
            <a:endParaRPr lang="en-NZ" sz="4400" dirty="0"/>
          </a:p>
          <a:p>
            <a:endParaRPr lang="en-NZ" sz="2400" dirty="0">
              <a:solidFill>
                <a:srgbClr val="FF0066"/>
              </a:solidFill>
            </a:endParaRPr>
          </a:p>
          <a:p>
            <a:r>
              <a:rPr lang="en-NZ" sz="2400" b="1" dirty="0" smtClean="0"/>
              <a:t>Outline</a:t>
            </a:r>
            <a:endParaRPr lang="en-NZ" sz="2400" b="1" dirty="0"/>
          </a:p>
          <a:p>
            <a:pPr marL="457200" indent="-457200">
              <a:buFont typeface="+mj-lt"/>
              <a:buAutoNum type="arabicPeriod"/>
            </a:pPr>
            <a:endParaRPr lang="en-NZ" sz="2400" dirty="0" smtClean="0"/>
          </a:p>
          <a:p>
            <a:pPr marL="457200" indent="-457200">
              <a:buFont typeface="+mj-lt"/>
              <a:buAutoNum type="arabicPeriod"/>
            </a:pPr>
            <a:r>
              <a:rPr lang="en-NZ" sz="2400" dirty="0" smtClean="0"/>
              <a:t>Introduction </a:t>
            </a:r>
          </a:p>
          <a:p>
            <a:pPr marL="457200" indent="-457200">
              <a:buFont typeface="+mj-lt"/>
              <a:buAutoNum type="arabicPeriod"/>
            </a:pPr>
            <a:endParaRPr lang="en-NZ" sz="2400" dirty="0" smtClean="0"/>
          </a:p>
          <a:p>
            <a:pPr marL="457200" indent="-457200">
              <a:buFont typeface="+mj-lt"/>
              <a:buAutoNum type="arabicPeriod"/>
            </a:pPr>
            <a:r>
              <a:rPr lang="en-NZ" sz="2400" dirty="0" smtClean="0"/>
              <a:t>Pasifika People in New Zealand – cultural values that impact engagement</a:t>
            </a:r>
          </a:p>
          <a:p>
            <a:pPr marL="457200" indent="-457200">
              <a:buFont typeface="+mj-lt"/>
              <a:buAutoNum type="arabicPeriod"/>
            </a:pPr>
            <a:endParaRPr lang="en-NZ" sz="2400" dirty="0" smtClean="0"/>
          </a:p>
          <a:p>
            <a:pPr marL="457200" indent="-457200">
              <a:buFont typeface="+mj-lt"/>
              <a:buAutoNum type="arabicPeriod"/>
            </a:pPr>
            <a:r>
              <a:rPr lang="en-NZ" sz="2400" dirty="0" smtClean="0"/>
              <a:t>Mental Health Challenges</a:t>
            </a:r>
          </a:p>
          <a:p>
            <a:pPr marL="457200" indent="-457200">
              <a:buFont typeface="+mj-lt"/>
              <a:buAutoNum type="arabicPeriod"/>
            </a:pPr>
            <a:endParaRPr lang="en-NZ" sz="2400" dirty="0" smtClean="0"/>
          </a:p>
          <a:p>
            <a:pPr marL="457200" indent="-457200">
              <a:buFont typeface="+mj-lt"/>
              <a:buAutoNum type="arabicPeriod"/>
            </a:pPr>
            <a:r>
              <a:rPr lang="en-NZ" sz="2400" dirty="0" smtClean="0"/>
              <a:t>The concept of the ‘</a:t>
            </a:r>
            <a:r>
              <a:rPr lang="en-NZ" sz="2400" dirty="0" err="1" smtClean="0"/>
              <a:t>va</a:t>
            </a:r>
            <a:r>
              <a:rPr lang="en-NZ" sz="2400" dirty="0" smtClean="0"/>
              <a:t>’ &amp; a NZ context</a:t>
            </a:r>
            <a:endParaRPr lang="en-NZ" sz="2800" dirty="0"/>
          </a:p>
        </p:txBody>
      </p:sp>
    </p:spTree>
    <p:extLst>
      <p:ext uri="{BB962C8B-B14F-4D97-AF65-F5344CB8AC3E}">
        <p14:creationId xmlns:p14="http://schemas.microsoft.com/office/powerpoint/2010/main" val="26672896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09403" y="350286"/>
            <a:ext cx="8785939" cy="1015663"/>
          </a:xfrm>
          <a:prstGeom prst="rect">
            <a:avLst/>
          </a:prstGeom>
          <a:noFill/>
        </p:spPr>
        <p:txBody>
          <a:bodyPr wrap="square" rtlCol="0">
            <a:spAutoFit/>
          </a:bodyPr>
          <a:lstStyle/>
          <a:p>
            <a:r>
              <a:rPr lang="en-NZ" sz="6000" dirty="0">
                <a:solidFill>
                  <a:srgbClr val="FF0066"/>
                </a:solidFill>
                <a:latin typeface="Georgia" panose="02040502050405020303" pitchFamily="18" charset="0"/>
              </a:rPr>
              <a:t>Pasifika?</a:t>
            </a:r>
          </a:p>
        </p:txBody>
      </p:sp>
      <p:pic>
        <p:nvPicPr>
          <p:cNvPr id="6" name="Picture 5" descr="C:\Users\Josiah\Dropbox\PYLAT\Communications\Logos\PYLAT Logo 2015.bmp"/>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1058" b="4131"/>
          <a:stretch/>
        </p:blipFill>
        <p:spPr bwMode="auto">
          <a:xfrm>
            <a:off x="10150678" y="129991"/>
            <a:ext cx="1942999" cy="1710255"/>
          </a:xfrm>
          <a:prstGeom prst="rect">
            <a:avLst/>
          </a:prstGeom>
          <a:noFill/>
          <a:ln>
            <a:noFill/>
          </a:ln>
          <a:extLst>
            <a:ext uri="{53640926-AAD7-44D8-BBD7-CCE9431645EC}">
              <a14:shadowObscured xmlns:a14="http://schemas.microsoft.com/office/drawing/2010/main"/>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22388" b="66903"/>
          <a:stretch/>
        </p:blipFill>
        <p:spPr>
          <a:xfrm>
            <a:off x="0" y="6115665"/>
            <a:ext cx="12192000" cy="816075"/>
          </a:xfrm>
          <a:prstGeom prst="rect">
            <a:avLst/>
          </a:prstGeom>
        </p:spPr>
      </p:pic>
      <p:sp>
        <p:nvSpPr>
          <p:cNvPr id="8" name="Content Placeholder 2"/>
          <p:cNvSpPr>
            <a:spLocks noGrp="1"/>
          </p:cNvSpPr>
          <p:nvPr>
            <p:ph idx="4294967295"/>
          </p:nvPr>
        </p:nvSpPr>
        <p:spPr bwMode="auto">
          <a:xfrm>
            <a:off x="209248" y="1365949"/>
            <a:ext cx="5340651" cy="4827838"/>
          </a:xfrm>
          <a:prstGeom prst="rect">
            <a:avLst/>
          </a:prstGeom>
          <a:noFill/>
          <a:ln>
            <a:miter lim="800000"/>
            <a:headEnd/>
            <a:tailEnd/>
          </a:ln>
        </p:spPr>
        <p:txBody>
          <a:bodyPr>
            <a:noAutofit/>
          </a:bodyPr>
          <a:lstStyle/>
          <a:p>
            <a:pPr marL="0" indent="0">
              <a:buNone/>
            </a:pPr>
            <a:r>
              <a:rPr lang="en-AU" dirty="0"/>
              <a:t>The Pacific population consists of:</a:t>
            </a:r>
          </a:p>
          <a:p>
            <a:pPr marL="0" indent="0">
              <a:buNone/>
            </a:pPr>
            <a:endParaRPr lang="en-AU" dirty="0"/>
          </a:p>
          <a:p>
            <a:pPr marL="742950" indent="-742950">
              <a:buFont typeface="+mj-lt"/>
              <a:buAutoNum type="arabicPeriod" startAt="4"/>
            </a:pPr>
            <a:r>
              <a:rPr lang="en-AU" dirty="0"/>
              <a:t>Island born</a:t>
            </a:r>
          </a:p>
          <a:p>
            <a:pPr marL="742950" indent="-742950">
              <a:buAutoNum type="arabicPeriod" startAt="4"/>
            </a:pPr>
            <a:r>
              <a:rPr lang="en-AU" dirty="0"/>
              <a:t>First generation, second generation, third and fourth etc. </a:t>
            </a:r>
          </a:p>
          <a:p>
            <a:pPr marL="742950" indent="-742950">
              <a:buAutoNum type="arabicPeriod" startAt="4"/>
            </a:pPr>
            <a:r>
              <a:rPr lang="en-AU" dirty="0"/>
              <a:t>Multiple ethnicities. </a:t>
            </a:r>
          </a:p>
          <a:p>
            <a:pPr marL="0" indent="0">
              <a:buNone/>
            </a:pPr>
            <a:endParaRPr lang="en-AU" dirty="0"/>
          </a:p>
        </p:txBody>
      </p:sp>
      <p:grpSp>
        <p:nvGrpSpPr>
          <p:cNvPr id="9" name="Group 8"/>
          <p:cNvGrpSpPr/>
          <p:nvPr/>
        </p:nvGrpSpPr>
        <p:grpSpPr>
          <a:xfrm>
            <a:off x="6115935" y="1840246"/>
            <a:ext cx="5252985" cy="4286582"/>
            <a:chOff x="205673" y="1789138"/>
            <a:chExt cx="5036086" cy="4297449"/>
          </a:xfrm>
        </p:grpSpPr>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673" y="1789138"/>
              <a:ext cx="2419192" cy="2280158"/>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34138" t="54349" r="21402"/>
            <a:stretch/>
          </p:blipFill>
          <p:spPr>
            <a:xfrm>
              <a:off x="368959" y="4284681"/>
              <a:ext cx="4073820" cy="1801906"/>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7178" y="1894017"/>
              <a:ext cx="2474581" cy="2070399"/>
            </a:xfrm>
            <a:prstGeom prst="rect">
              <a:avLst/>
            </a:prstGeom>
          </p:spPr>
        </p:pic>
      </p:grpSp>
    </p:spTree>
    <p:extLst>
      <p:ext uri="{BB962C8B-B14F-4D97-AF65-F5344CB8AC3E}">
        <p14:creationId xmlns:p14="http://schemas.microsoft.com/office/powerpoint/2010/main" val="921216716"/>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Effect transition="in" filter="fade">
                                      <p:cBhvr>
                                        <p:cTn id="14" dur="1000"/>
                                        <p:tgtEl>
                                          <p:spTgt spid="8">
                                            <p:txEl>
                                              <p:pRg st="3" end="3"/>
                                            </p:txEl>
                                          </p:spTgt>
                                        </p:tgtEl>
                                      </p:cBhvr>
                                    </p:animEffect>
                                    <p:anim calcmode="lin" valueType="num">
                                      <p:cBhvr>
                                        <p:cTn id="1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anim calcmode="lin" valueType="num">
                                      <p:cBhvr>
                                        <p:cTn id="2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87053" y="0"/>
            <a:ext cx="8785939" cy="1015663"/>
          </a:xfrm>
          <a:prstGeom prst="rect">
            <a:avLst/>
          </a:prstGeom>
          <a:noFill/>
        </p:spPr>
        <p:txBody>
          <a:bodyPr wrap="square" rtlCol="0">
            <a:spAutoFit/>
          </a:bodyPr>
          <a:lstStyle/>
          <a:p>
            <a:r>
              <a:rPr lang="en-NZ" sz="6000" dirty="0">
                <a:solidFill>
                  <a:srgbClr val="FF0066"/>
                </a:solidFill>
                <a:latin typeface="Georgia" panose="02040502050405020303" pitchFamily="18" charset="0"/>
              </a:rPr>
              <a:t>So what does it all mean?</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2388" b="66903"/>
          <a:stretch/>
        </p:blipFill>
        <p:spPr>
          <a:xfrm>
            <a:off x="0" y="6115665"/>
            <a:ext cx="12192000" cy="816075"/>
          </a:xfrm>
          <a:prstGeom prst="rect">
            <a:avLst/>
          </a:prstGeom>
        </p:spPr>
      </p:pic>
      <p:pic>
        <p:nvPicPr>
          <p:cNvPr id="6" name="Picture 5" descr="C:\Users\Josiah\Dropbox\PYLAT\Communications\Logos\PYLAT Logo 2015.bmp"/>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1058" b="4131"/>
          <a:stretch/>
        </p:blipFill>
        <p:spPr bwMode="auto">
          <a:xfrm>
            <a:off x="10150678" y="129991"/>
            <a:ext cx="1942999" cy="1710255"/>
          </a:xfrm>
          <a:prstGeom prst="rect">
            <a:avLst/>
          </a:prstGeom>
          <a:noFill/>
          <a:ln>
            <a:noFill/>
          </a:ln>
          <a:extLst>
            <a:ext uri="{53640926-AAD7-44D8-BBD7-CCE9431645EC}">
              <a14:shadowObscured xmlns:a14="http://schemas.microsoft.com/office/drawing/2010/main"/>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053" y="985118"/>
            <a:ext cx="3872497" cy="5026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txBox="1">
            <a:spLocks/>
          </p:cNvSpPr>
          <p:nvPr/>
        </p:nvSpPr>
        <p:spPr bwMode="auto">
          <a:xfrm>
            <a:off x="4415224" y="1026529"/>
            <a:ext cx="5389176" cy="4764567"/>
          </a:xfrm>
          <a:prstGeom prst="rect">
            <a:avLst/>
          </a:prstGeom>
          <a:noFill/>
          <a:ln>
            <a:miter lim="800000"/>
            <a:headEnd/>
            <a:tailEnd/>
          </a:ln>
        </p:spPr>
        <p:txBody>
          <a:bodyPr>
            <a:noAutofit/>
          </a:bodyPr>
          <a:lstStyle>
            <a:lvl1pPr marL="342900" indent="-342900" algn="l" rtl="0" eaLnBrk="0" fontAlgn="base" hangingPunct="0">
              <a:spcBef>
                <a:spcPts val="800"/>
              </a:spcBef>
              <a:spcAft>
                <a:spcPct val="0"/>
              </a:spcAft>
              <a:buClr>
                <a:srgbClr val="000000"/>
              </a:buClr>
              <a:buSzPct val="100000"/>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ts val="700"/>
              </a:spcBef>
              <a:spcAft>
                <a:spcPct val="0"/>
              </a:spcAft>
              <a:buClr>
                <a:srgbClr val="000000"/>
              </a:buClr>
              <a:buSzPct val="100000"/>
              <a:buFont typeface="Arial" pitchFamily="34" charset="0"/>
              <a:buChar char="–"/>
              <a:defRPr sz="2800">
                <a:solidFill>
                  <a:schemeClr val="tx1"/>
                </a:solidFill>
                <a:latin typeface="+mn-lt"/>
                <a:ea typeface="+mn-ea"/>
                <a:cs typeface="+mn-cs"/>
                <a:sym typeface="Calibri" pitchFamily="34" charset="0"/>
              </a:defRPr>
            </a:lvl2pPr>
            <a:lvl3pPr marL="1143000" indent="-228600" algn="l" rtl="0" eaLnBrk="0" fontAlgn="base" hangingPunct="0">
              <a:spcBef>
                <a:spcPts val="600"/>
              </a:spcBef>
              <a:spcAft>
                <a:spcPct val="0"/>
              </a:spcAft>
              <a:buClr>
                <a:srgbClr val="000000"/>
              </a:buClr>
              <a:buSzPct val="100000"/>
              <a:buFont typeface="Arial" pitchFamily="34" charset="0"/>
              <a:buChar char="•"/>
              <a:defRPr sz="2400">
                <a:solidFill>
                  <a:schemeClr val="tx1"/>
                </a:solidFill>
                <a:latin typeface="+mn-lt"/>
                <a:ea typeface="+mn-ea"/>
                <a:cs typeface="+mn-cs"/>
                <a:sym typeface="Calibri" pitchFamily="34" charset="0"/>
              </a:defRPr>
            </a:lvl3pPr>
            <a:lvl4pPr marL="1600200" indent="-228600" algn="l" rtl="0" eaLnBrk="0" fontAlgn="base" hangingPunct="0">
              <a:spcBef>
                <a:spcPts val="500"/>
              </a:spcBef>
              <a:spcAft>
                <a:spcPct val="0"/>
              </a:spcAft>
              <a:buClr>
                <a:srgbClr val="000000"/>
              </a:buClr>
              <a:buSzPct val="100000"/>
              <a:buFont typeface="Arial" pitchFamily="34" charset="0"/>
              <a:buChar char="–"/>
              <a:defRPr sz="2000">
                <a:solidFill>
                  <a:schemeClr val="tx1"/>
                </a:solidFill>
                <a:latin typeface="+mn-lt"/>
                <a:ea typeface="+mn-ea"/>
                <a:cs typeface="+mn-cs"/>
                <a:sym typeface="Calibri" pitchFamily="34" charset="0"/>
              </a:defRPr>
            </a:lvl4pPr>
            <a:lvl5pPr marL="2057400" indent="-228600" algn="l" rtl="0" eaLnBrk="0" fontAlgn="base" hangingPunct="0">
              <a:spcBef>
                <a:spcPts val="500"/>
              </a:spcBef>
              <a:spcAft>
                <a:spcPct val="0"/>
              </a:spcAft>
              <a:buClr>
                <a:srgbClr val="000000"/>
              </a:buClr>
              <a:buSzPct val="100000"/>
              <a:buFont typeface="Arial" pitchFamily="34" charset="0"/>
              <a:buChar char="»"/>
              <a:defRPr sz="2000">
                <a:solidFill>
                  <a:schemeClr val="tx1"/>
                </a:solidFill>
                <a:latin typeface="+mn-lt"/>
                <a:ea typeface="+mn-ea"/>
                <a:cs typeface="+mn-cs"/>
                <a:sym typeface="Calibri" pitchFamily="34" charset="0"/>
              </a:defRPr>
            </a:lvl5pPr>
            <a:lvl6pPr marL="25146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6pPr>
            <a:lvl7pPr marL="29718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7pPr>
            <a:lvl8pPr marL="34290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8pPr>
            <a:lvl9pPr marL="38862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9pPr>
          </a:lstStyle>
          <a:p>
            <a:pPr marL="0" indent="0">
              <a:buFont typeface="Arial" pitchFamily="34" charset="0"/>
              <a:buNone/>
            </a:pPr>
            <a:r>
              <a:rPr lang="en-AU" sz="2400" kern="0" dirty="0"/>
              <a:t>The Pacific population is diverse in challenges and needs, examples:</a:t>
            </a:r>
          </a:p>
          <a:p>
            <a:pPr marL="742950" indent="-742950">
              <a:buFont typeface="Arial" pitchFamily="34" charset="0"/>
              <a:buAutoNum type="arabicPeriod"/>
            </a:pPr>
            <a:r>
              <a:rPr lang="en-AU" sz="2400" kern="0" dirty="0"/>
              <a:t>Language barriers </a:t>
            </a:r>
          </a:p>
          <a:p>
            <a:pPr marL="742950" indent="-742950">
              <a:buFont typeface="Arial" pitchFamily="34" charset="0"/>
              <a:buAutoNum type="arabicPeriod"/>
            </a:pPr>
            <a:r>
              <a:rPr lang="en-AU" sz="2400" kern="0" dirty="0"/>
              <a:t>Limited traditional knowledge, big belongingness issue: </a:t>
            </a:r>
          </a:p>
          <a:p>
            <a:pPr marL="742950" indent="-742950">
              <a:buFont typeface="Arial" pitchFamily="34" charset="0"/>
              <a:buAutoNum type="arabicPeriod"/>
            </a:pPr>
            <a:endParaRPr lang="en-AU" sz="2400" kern="0" dirty="0"/>
          </a:p>
          <a:p>
            <a:pPr marL="0" indent="0" algn="ctr">
              <a:buFont typeface="Arial" pitchFamily="34" charset="0"/>
              <a:buNone/>
            </a:pPr>
            <a:r>
              <a:rPr lang="en-AU" sz="2400" kern="0" dirty="0">
                <a:solidFill>
                  <a:srgbClr val="FF0000"/>
                </a:solidFill>
              </a:rPr>
              <a:t>Belongingness</a:t>
            </a:r>
          </a:p>
          <a:p>
            <a:pPr marL="0" indent="0" algn="ctr">
              <a:buFont typeface="Arial" pitchFamily="34" charset="0"/>
              <a:buNone/>
            </a:pPr>
            <a:r>
              <a:rPr lang="en-AU" sz="2400" kern="0" dirty="0"/>
              <a:t>What does this mean for 1</a:t>
            </a:r>
            <a:r>
              <a:rPr lang="en-AU" sz="2400" kern="0" baseline="30000" dirty="0"/>
              <a:t>st</a:t>
            </a:r>
            <a:r>
              <a:rPr lang="en-AU" sz="2400" kern="0" dirty="0"/>
              <a:t> generation who don’t fit in in their island nor in New Zealand? </a:t>
            </a:r>
          </a:p>
          <a:p>
            <a:pPr marL="0" indent="0">
              <a:buFont typeface="Arial" pitchFamily="34" charset="0"/>
              <a:buNone/>
            </a:pPr>
            <a:endParaRPr lang="en-AU" sz="3600" kern="0" dirty="0"/>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36075" y="2402979"/>
            <a:ext cx="2457602" cy="2011666"/>
          </a:xfrm>
          <a:prstGeom prst="rect">
            <a:avLst/>
          </a:prstGeom>
        </p:spPr>
      </p:pic>
      <p:sp>
        <p:nvSpPr>
          <p:cNvPr id="10" name="TextBox 9"/>
          <p:cNvSpPr txBox="1"/>
          <p:nvPr/>
        </p:nvSpPr>
        <p:spPr>
          <a:xfrm>
            <a:off x="526749" y="6323647"/>
            <a:ext cx="10842171" cy="400110"/>
          </a:xfrm>
          <a:prstGeom prst="rect">
            <a:avLst/>
          </a:prstGeom>
          <a:noFill/>
        </p:spPr>
        <p:txBody>
          <a:bodyPr wrap="square" rtlCol="0">
            <a:spAutoFit/>
          </a:bodyPr>
          <a:lstStyle/>
          <a:p>
            <a:r>
              <a:rPr lang="en-NZ" sz="2000" b="1" dirty="0">
                <a:solidFill>
                  <a:schemeClr val="bg1"/>
                </a:solidFill>
              </a:rPr>
              <a:t>Le </a:t>
            </a:r>
            <a:r>
              <a:rPr lang="en-NZ" sz="2000" b="1" dirty="0" err="1">
                <a:solidFill>
                  <a:schemeClr val="bg1"/>
                </a:solidFill>
              </a:rPr>
              <a:t>Va</a:t>
            </a:r>
            <a:r>
              <a:rPr lang="en-NZ" sz="2000" b="1" dirty="0">
                <a:solidFill>
                  <a:schemeClr val="bg1"/>
                </a:solidFill>
              </a:rPr>
              <a:t> ‘s </a:t>
            </a:r>
            <a:r>
              <a:rPr lang="en-NZ" sz="2000" b="1" dirty="0" smtClean="0">
                <a:solidFill>
                  <a:schemeClr val="bg1"/>
                </a:solidFill>
              </a:rPr>
              <a:t>Photo</a:t>
            </a:r>
            <a:endParaRPr lang="en-NZ" sz="2000" b="1" dirty="0">
              <a:solidFill>
                <a:schemeClr val="bg1"/>
              </a:solidFill>
            </a:endParaRPr>
          </a:p>
        </p:txBody>
      </p:sp>
    </p:spTree>
    <p:extLst>
      <p:ext uri="{BB962C8B-B14F-4D97-AF65-F5344CB8AC3E}">
        <p14:creationId xmlns:p14="http://schemas.microsoft.com/office/powerpoint/2010/main" val="2712502655"/>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1000"/>
                                        <p:tgtEl>
                                          <p:spTgt spid="9">
                                            <p:txEl>
                                              <p:pRg st="4" end="4"/>
                                            </p:txEl>
                                          </p:spTgt>
                                        </p:tgtEl>
                                      </p:cBhvr>
                                    </p:animEffect>
                                    <p:anim calcmode="lin" valueType="num">
                                      <p:cBhvr>
                                        <p:cTn id="2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9">
                                            <p:txEl>
                                              <p:pRg st="5" end="5"/>
                                            </p:txEl>
                                          </p:spTgt>
                                        </p:tgtEl>
                                        <p:attrNameLst>
                                          <p:attrName>style.visibility</p:attrName>
                                        </p:attrNameLst>
                                      </p:cBhvr>
                                      <p:to>
                                        <p:strVal val="visible"/>
                                      </p:to>
                                    </p:set>
                                    <p:animEffect transition="in" filter="fade">
                                      <p:cBhvr>
                                        <p:cTn id="26" dur="1000"/>
                                        <p:tgtEl>
                                          <p:spTgt spid="9">
                                            <p:txEl>
                                              <p:pRg st="5" end="5"/>
                                            </p:txEl>
                                          </p:spTgt>
                                        </p:tgtEl>
                                      </p:cBhvr>
                                    </p:animEffect>
                                    <p:anim calcmode="lin" valueType="num">
                                      <p:cBhvr>
                                        <p:cTn id="27"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Josiah\Dropbox\PYLAT\Communications\Logos\PYLAT Logo 2015.bmp"/>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1058" b="4131"/>
          <a:stretch/>
        </p:blipFill>
        <p:spPr bwMode="auto">
          <a:xfrm>
            <a:off x="10150678" y="129991"/>
            <a:ext cx="1942999" cy="1710255"/>
          </a:xfrm>
          <a:prstGeom prst="rect">
            <a:avLst/>
          </a:prstGeom>
          <a:noFill/>
          <a:ln>
            <a:noFill/>
          </a:ln>
          <a:extLst>
            <a:ext uri="{53640926-AAD7-44D8-BBD7-CCE9431645EC}">
              <a14:shadowObscured xmlns:a14="http://schemas.microsoft.com/office/drawing/2010/main"/>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22388" b="66903"/>
          <a:stretch/>
        </p:blipFill>
        <p:spPr>
          <a:xfrm>
            <a:off x="0" y="6115665"/>
            <a:ext cx="12192000" cy="816075"/>
          </a:xfrm>
          <a:prstGeom prst="rect">
            <a:avLst/>
          </a:prstGeom>
        </p:spPr>
      </p:pic>
      <p:graphicFrame>
        <p:nvGraphicFramePr>
          <p:cNvPr id="5" name="Content Placeholder 3"/>
          <p:cNvGraphicFramePr>
            <a:graphicFrameLocks noGrp="1"/>
          </p:cNvGraphicFramePr>
          <p:nvPr>
            <p:ph sz="quarter" idx="1"/>
            <p:extLst>
              <p:ext uri="{D42A27DB-BD31-4B8C-83A1-F6EECF244321}">
                <p14:modId xmlns:p14="http://schemas.microsoft.com/office/powerpoint/2010/main" val="1779509415"/>
              </p:ext>
            </p:extLst>
          </p:nvPr>
        </p:nvGraphicFramePr>
        <p:xfrm>
          <a:off x="343271" y="687663"/>
          <a:ext cx="9686221" cy="48931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9861622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674914" y="477286"/>
            <a:ext cx="8255328" cy="1015663"/>
          </a:xfrm>
          <a:prstGeom prst="rect">
            <a:avLst/>
          </a:prstGeom>
          <a:noFill/>
        </p:spPr>
        <p:txBody>
          <a:bodyPr wrap="square" rtlCol="0">
            <a:spAutoFit/>
          </a:bodyPr>
          <a:lstStyle/>
          <a:p>
            <a:r>
              <a:rPr lang="en-NZ" sz="6000" dirty="0">
                <a:solidFill>
                  <a:srgbClr val="FF0066"/>
                </a:solidFill>
                <a:latin typeface="Georgia" panose="02040502050405020303" pitchFamily="18" charset="0"/>
              </a:rPr>
              <a:t>Mental Health</a:t>
            </a:r>
          </a:p>
        </p:txBody>
      </p:sp>
      <p:pic>
        <p:nvPicPr>
          <p:cNvPr id="6" name="Picture 5" descr="C:\Users\Josiah\Dropbox\PYLAT\Communications\Logos\PYLAT Logo 2015.bmp"/>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1058" b="4131"/>
          <a:stretch/>
        </p:blipFill>
        <p:spPr bwMode="auto">
          <a:xfrm>
            <a:off x="10150678" y="129991"/>
            <a:ext cx="1942999" cy="1710255"/>
          </a:xfrm>
          <a:prstGeom prst="rect">
            <a:avLst/>
          </a:prstGeom>
          <a:noFill/>
          <a:ln>
            <a:noFill/>
          </a:ln>
          <a:extLst>
            <a:ext uri="{53640926-AAD7-44D8-BBD7-CCE9431645EC}">
              <a14:shadowObscured xmlns:a14="http://schemas.microsoft.com/office/drawing/2010/main"/>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22388" b="66903"/>
          <a:stretch/>
        </p:blipFill>
        <p:spPr>
          <a:xfrm>
            <a:off x="0" y="6115665"/>
            <a:ext cx="12192000" cy="816075"/>
          </a:xfrm>
          <a:prstGeom prst="rect">
            <a:avLst/>
          </a:prstGeom>
        </p:spPr>
      </p:pic>
      <p:sp>
        <p:nvSpPr>
          <p:cNvPr id="2" name="TextBox 1"/>
          <p:cNvSpPr txBox="1"/>
          <p:nvPr/>
        </p:nvSpPr>
        <p:spPr>
          <a:xfrm>
            <a:off x="674914" y="1875809"/>
            <a:ext cx="10842171" cy="4031873"/>
          </a:xfrm>
          <a:prstGeom prst="rect">
            <a:avLst/>
          </a:prstGeom>
          <a:noFill/>
        </p:spPr>
        <p:txBody>
          <a:bodyPr wrap="square" rtlCol="0">
            <a:spAutoFit/>
          </a:bodyPr>
          <a:lstStyle/>
          <a:p>
            <a:pPr marL="742950" indent="-742950">
              <a:buFont typeface="+mj-lt"/>
              <a:buAutoNum type="arabicPeriod"/>
            </a:pPr>
            <a:r>
              <a:rPr lang="en-NZ" sz="3200" dirty="0"/>
              <a:t>New Zealand has the highest rates of suicide for young people in the OECD</a:t>
            </a:r>
          </a:p>
          <a:p>
            <a:pPr marL="742950" indent="-742950">
              <a:buFont typeface="+mj-lt"/>
              <a:buAutoNum type="arabicPeriod"/>
            </a:pPr>
            <a:endParaRPr lang="en-NZ" sz="3200" dirty="0"/>
          </a:p>
          <a:p>
            <a:pPr marL="742950" indent="-742950">
              <a:buFont typeface="+mj-lt"/>
              <a:buAutoNum type="arabicPeriod"/>
            </a:pPr>
            <a:r>
              <a:rPr lang="en-NZ" sz="3200" dirty="0"/>
              <a:t>Pasifika young people have the highest attempts of Suicide in New Zealand than any other group. </a:t>
            </a:r>
          </a:p>
          <a:p>
            <a:pPr marL="742950" indent="-742950">
              <a:buFont typeface="+mj-lt"/>
              <a:buAutoNum type="arabicPeriod"/>
            </a:pPr>
            <a:endParaRPr lang="en-NZ" sz="3200" dirty="0"/>
          </a:p>
          <a:p>
            <a:pPr marL="742950" indent="-742950">
              <a:buFont typeface="+mj-lt"/>
              <a:buAutoNum type="arabicPeriod"/>
            </a:pPr>
            <a:r>
              <a:rPr lang="en-NZ" sz="3200" dirty="0"/>
              <a:t>Suicide is the leading cause of death for Pasifika males. More than car accidents. </a:t>
            </a:r>
          </a:p>
        </p:txBody>
      </p:sp>
      <p:sp>
        <p:nvSpPr>
          <p:cNvPr id="7" name="TextBox 6"/>
          <p:cNvSpPr txBox="1"/>
          <p:nvPr/>
        </p:nvSpPr>
        <p:spPr>
          <a:xfrm>
            <a:off x="526749" y="6323647"/>
            <a:ext cx="10842171" cy="400110"/>
          </a:xfrm>
          <a:prstGeom prst="rect">
            <a:avLst/>
          </a:prstGeom>
          <a:noFill/>
        </p:spPr>
        <p:txBody>
          <a:bodyPr wrap="square" rtlCol="0">
            <a:spAutoFit/>
          </a:bodyPr>
          <a:lstStyle/>
          <a:p>
            <a:r>
              <a:rPr lang="en-NZ" sz="2000" b="1" dirty="0">
                <a:solidFill>
                  <a:schemeClr val="bg1"/>
                </a:solidFill>
              </a:rPr>
              <a:t>Le </a:t>
            </a:r>
            <a:r>
              <a:rPr lang="en-NZ" sz="2000" b="1" dirty="0" err="1">
                <a:solidFill>
                  <a:schemeClr val="bg1"/>
                </a:solidFill>
              </a:rPr>
              <a:t>Va</a:t>
            </a:r>
            <a:r>
              <a:rPr lang="en-NZ" sz="2000" b="1" dirty="0">
                <a:solidFill>
                  <a:schemeClr val="bg1"/>
                </a:solidFill>
              </a:rPr>
              <a:t> – FLO </a:t>
            </a:r>
            <a:r>
              <a:rPr lang="en-NZ" sz="2000" b="1" dirty="0" err="1">
                <a:solidFill>
                  <a:schemeClr val="bg1"/>
                </a:solidFill>
              </a:rPr>
              <a:t>Talanoa</a:t>
            </a:r>
            <a:r>
              <a:rPr lang="en-NZ" sz="2000" b="1" dirty="0">
                <a:solidFill>
                  <a:schemeClr val="bg1"/>
                </a:solidFill>
              </a:rPr>
              <a:t> Training</a:t>
            </a:r>
          </a:p>
        </p:txBody>
      </p:sp>
    </p:spTree>
    <p:extLst>
      <p:ext uri="{BB962C8B-B14F-4D97-AF65-F5344CB8AC3E}">
        <p14:creationId xmlns:p14="http://schemas.microsoft.com/office/powerpoint/2010/main" val="566251517"/>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950612" y="337586"/>
            <a:ext cx="7979630" cy="1015663"/>
          </a:xfrm>
          <a:prstGeom prst="rect">
            <a:avLst/>
          </a:prstGeom>
          <a:noFill/>
        </p:spPr>
        <p:txBody>
          <a:bodyPr wrap="square" rtlCol="0">
            <a:spAutoFit/>
          </a:bodyPr>
          <a:lstStyle/>
          <a:p>
            <a:r>
              <a:rPr lang="en-NZ" sz="6000" dirty="0">
                <a:solidFill>
                  <a:srgbClr val="FF0066"/>
                </a:solidFill>
                <a:latin typeface="Georgia" panose="02040502050405020303" pitchFamily="18" charset="0"/>
              </a:rPr>
              <a:t>Mental Health</a:t>
            </a:r>
          </a:p>
        </p:txBody>
      </p:sp>
      <p:pic>
        <p:nvPicPr>
          <p:cNvPr id="6" name="Picture 5" descr="C:\Users\Josiah\Dropbox\PYLAT\Communications\Logos\PYLAT Logo 2015.bmp"/>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1058" b="4131"/>
          <a:stretch/>
        </p:blipFill>
        <p:spPr bwMode="auto">
          <a:xfrm>
            <a:off x="10150678" y="129991"/>
            <a:ext cx="1942999" cy="1710255"/>
          </a:xfrm>
          <a:prstGeom prst="rect">
            <a:avLst/>
          </a:prstGeom>
          <a:noFill/>
          <a:ln>
            <a:noFill/>
          </a:ln>
          <a:extLst>
            <a:ext uri="{53640926-AAD7-44D8-BBD7-CCE9431645EC}">
              <a14:shadowObscured xmlns:a14="http://schemas.microsoft.com/office/drawing/2010/main"/>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22388" b="66903"/>
          <a:stretch/>
        </p:blipFill>
        <p:spPr>
          <a:xfrm>
            <a:off x="0" y="6115665"/>
            <a:ext cx="12192000" cy="816075"/>
          </a:xfrm>
          <a:prstGeom prst="rect">
            <a:avLst/>
          </a:prstGeom>
        </p:spPr>
      </p:pic>
      <p:sp>
        <p:nvSpPr>
          <p:cNvPr id="8" name="TextBox 7"/>
          <p:cNvSpPr txBox="1"/>
          <p:nvPr/>
        </p:nvSpPr>
        <p:spPr>
          <a:xfrm>
            <a:off x="950612" y="2076330"/>
            <a:ext cx="10657188" cy="3785652"/>
          </a:xfrm>
          <a:prstGeom prst="rect">
            <a:avLst/>
          </a:prstGeom>
          <a:noFill/>
        </p:spPr>
        <p:txBody>
          <a:bodyPr wrap="square" rtlCol="0">
            <a:spAutoFit/>
          </a:bodyPr>
          <a:lstStyle/>
          <a:p>
            <a:pPr marL="342900" indent="-342900" algn="l">
              <a:buAutoNum type="arabicPeriod"/>
            </a:pPr>
            <a:r>
              <a:rPr lang="en-NZ" sz="2000" dirty="0"/>
              <a:t>Pacific People higher rates of scoring in the ‘high Kessler risk range’ of mental health. </a:t>
            </a:r>
          </a:p>
          <a:p>
            <a:pPr marL="342900" indent="-342900" algn="l">
              <a:buAutoNum type="arabicPeriod"/>
            </a:pPr>
            <a:endParaRPr lang="en-NZ" sz="2000" dirty="0"/>
          </a:p>
          <a:p>
            <a:pPr marL="342900" indent="-342900" algn="l">
              <a:buAutoNum type="arabicPeriod"/>
            </a:pPr>
            <a:r>
              <a:rPr lang="en-NZ" sz="2000" dirty="0"/>
              <a:t>Pacific people had low diagnosis rates and were less likely to be seeking help.  </a:t>
            </a:r>
          </a:p>
          <a:p>
            <a:pPr marL="342900" indent="-342900" algn="l">
              <a:buAutoNum type="arabicPeriod"/>
            </a:pPr>
            <a:endParaRPr lang="en-NZ" sz="2000" dirty="0"/>
          </a:p>
          <a:p>
            <a:pPr marL="342900" indent="-342900" algn="l">
              <a:buAutoNum type="arabicPeriod"/>
            </a:pPr>
            <a:r>
              <a:rPr lang="en-NZ" sz="2000" dirty="0"/>
              <a:t>Pacific Young people 3 times more likely to attempt suicide. </a:t>
            </a:r>
          </a:p>
          <a:p>
            <a:pPr marL="342900" indent="-342900" algn="l">
              <a:buAutoNum type="arabicPeriod"/>
            </a:pPr>
            <a:endParaRPr lang="en-NZ" sz="2000" dirty="0"/>
          </a:p>
          <a:p>
            <a:pPr marL="342900" indent="-342900" algn="l">
              <a:buAutoNum type="arabicPeriod"/>
            </a:pPr>
            <a:r>
              <a:rPr lang="en-NZ" sz="2000" dirty="0"/>
              <a:t>Pacific Suicide rates were highest amongst 15 – 24 year olds and lowest amongst 40+. </a:t>
            </a:r>
          </a:p>
          <a:p>
            <a:pPr marL="342900" indent="-342900" algn="l">
              <a:buAutoNum type="arabicPeriod"/>
            </a:pPr>
            <a:endParaRPr lang="en-NZ" sz="2000" dirty="0"/>
          </a:p>
          <a:p>
            <a:pPr marL="357188"/>
            <a:r>
              <a:rPr lang="en-NZ" sz="2000" i="1" dirty="0"/>
              <a:t>Direct opposite to total New Zealand where 15 – 24year olds were the lowest rate, and 40+ were the highest. </a:t>
            </a:r>
            <a:endParaRPr lang="en-NZ" sz="2000" dirty="0"/>
          </a:p>
          <a:p>
            <a:pPr marL="357188"/>
            <a:endParaRPr lang="en-NZ" sz="2000" i="1" dirty="0"/>
          </a:p>
          <a:p>
            <a:pPr marL="352425" indent="-342900" algn="l">
              <a:buFont typeface="+mj-lt"/>
              <a:buAutoNum type="arabicPeriod" startAt="5"/>
            </a:pPr>
            <a:endParaRPr lang="en-NZ" sz="2000" dirty="0"/>
          </a:p>
        </p:txBody>
      </p:sp>
      <p:sp>
        <p:nvSpPr>
          <p:cNvPr id="9" name="TextBox 8"/>
          <p:cNvSpPr txBox="1"/>
          <p:nvPr/>
        </p:nvSpPr>
        <p:spPr>
          <a:xfrm>
            <a:off x="950612" y="1492989"/>
            <a:ext cx="7489080" cy="369332"/>
          </a:xfrm>
          <a:prstGeom prst="rect">
            <a:avLst/>
          </a:prstGeom>
          <a:noFill/>
        </p:spPr>
        <p:txBody>
          <a:bodyPr wrap="square" rtlCol="0">
            <a:spAutoFit/>
          </a:bodyPr>
          <a:lstStyle/>
          <a:p>
            <a:pPr algn="l"/>
            <a:r>
              <a:rPr lang="en-NZ" sz="1800" b="1" dirty="0"/>
              <a:t>New Zealand Medical Journal – 28 April 2017</a:t>
            </a:r>
          </a:p>
        </p:txBody>
      </p:sp>
    </p:spTree>
    <p:extLst>
      <p:ext uri="{BB962C8B-B14F-4D97-AF65-F5344CB8AC3E}">
        <p14:creationId xmlns:p14="http://schemas.microsoft.com/office/powerpoint/2010/main" val="166068636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anim calcmode="lin" valueType="num">
                                      <p:cBhvr>
                                        <p:cTn id="2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1000"/>
                                        <p:tgtEl>
                                          <p:spTgt spid="8">
                                            <p:txEl>
                                              <p:pRg st="6" end="6"/>
                                            </p:txEl>
                                          </p:spTgt>
                                        </p:tgtEl>
                                      </p:cBhvr>
                                    </p:animEffect>
                                    <p:anim calcmode="lin" valueType="num">
                                      <p:cBhvr>
                                        <p:cTn id="2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6" end="6"/>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animEffect transition="in" filter="fade">
                                      <p:cBhvr>
                                        <p:cTn id="33" dur="1000"/>
                                        <p:tgtEl>
                                          <p:spTgt spid="8">
                                            <p:txEl>
                                              <p:pRg st="8" end="8"/>
                                            </p:txEl>
                                          </p:spTgt>
                                        </p:tgtEl>
                                      </p:cBhvr>
                                    </p:animEffect>
                                    <p:anim calcmode="lin" valueType="num">
                                      <p:cBhvr>
                                        <p:cTn id="34"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674914" y="477286"/>
            <a:ext cx="8255328" cy="769441"/>
          </a:xfrm>
          <a:prstGeom prst="rect">
            <a:avLst/>
          </a:prstGeom>
          <a:noFill/>
        </p:spPr>
        <p:txBody>
          <a:bodyPr wrap="square" rtlCol="0">
            <a:spAutoFit/>
          </a:bodyPr>
          <a:lstStyle/>
          <a:p>
            <a:r>
              <a:rPr lang="en-NZ" sz="4400" dirty="0">
                <a:solidFill>
                  <a:srgbClr val="FF0066"/>
                </a:solidFill>
                <a:latin typeface="Georgia" panose="02040502050405020303" pitchFamily="18" charset="0"/>
              </a:rPr>
              <a:t>Mental </a:t>
            </a:r>
            <a:r>
              <a:rPr lang="en-NZ" sz="4400" dirty="0" smtClean="0">
                <a:solidFill>
                  <a:srgbClr val="FF0066"/>
                </a:solidFill>
                <a:latin typeface="Georgia" panose="02040502050405020303" pitchFamily="18" charset="0"/>
              </a:rPr>
              <a:t>Health &amp; the workplace</a:t>
            </a:r>
            <a:endParaRPr lang="en-NZ" sz="4400" dirty="0">
              <a:solidFill>
                <a:srgbClr val="FF0066"/>
              </a:solidFill>
              <a:latin typeface="Georgia" panose="02040502050405020303" pitchFamily="18" charset="0"/>
            </a:endParaRPr>
          </a:p>
        </p:txBody>
      </p:sp>
      <p:pic>
        <p:nvPicPr>
          <p:cNvPr id="6" name="Picture 5" descr="C:\Users\Josiah\Dropbox\PYLAT\Communications\Logos\PYLAT Logo 2015.bmp"/>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1058" b="4131"/>
          <a:stretch/>
        </p:blipFill>
        <p:spPr bwMode="auto">
          <a:xfrm>
            <a:off x="10150678" y="129991"/>
            <a:ext cx="1942999" cy="1710255"/>
          </a:xfrm>
          <a:prstGeom prst="rect">
            <a:avLst/>
          </a:prstGeom>
          <a:noFill/>
          <a:ln>
            <a:noFill/>
          </a:ln>
          <a:extLst>
            <a:ext uri="{53640926-AAD7-44D8-BBD7-CCE9431645EC}">
              <a14:shadowObscured xmlns:a14="http://schemas.microsoft.com/office/drawing/2010/main"/>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22388" b="66903"/>
          <a:stretch/>
        </p:blipFill>
        <p:spPr>
          <a:xfrm>
            <a:off x="0" y="6115665"/>
            <a:ext cx="12192000" cy="816075"/>
          </a:xfrm>
          <a:prstGeom prst="rect">
            <a:avLst/>
          </a:prstGeom>
        </p:spPr>
      </p:pic>
      <p:sp>
        <p:nvSpPr>
          <p:cNvPr id="4" name="TextBox 3"/>
          <p:cNvSpPr txBox="1"/>
          <p:nvPr/>
        </p:nvSpPr>
        <p:spPr>
          <a:xfrm>
            <a:off x="494291" y="1365955"/>
            <a:ext cx="10049531" cy="4524315"/>
          </a:xfrm>
          <a:prstGeom prst="rect">
            <a:avLst/>
          </a:prstGeom>
          <a:noFill/>
        </p:spPr>
        <p:txBody>
          <a:bodyPr wrap="square" rtlCol="0">
            <a:spAutoFit/>
          </a:bodyPr>
          <a:lstStyle/>
          <a:p>
            <a:pPr marL="285750" indent="-285750">
              <a:buFont typeface="Arial" panose="020B0604020202020204" pitchFamily="34" charset="0"/>
              <a:buChar char="•"/>
            </a:pPr>
            <a:endParaRPr lang="en-NZ" sz="2400" dirty="0"/>
          </a:p>
          <a:p>
            <a:pPr marL="285750" indent="-285750">
              <a:buFont typeface="Arial" panose="020B0604020202020204" pitchFamily="34" charset="0"/>
              <a:buChar char="•"/>
            </a:pPr>
            <a:r>
              <a:rPr lang="en-NZ" sz="2400" dirty="0" smtClean="0"/>
              <a:t>The panel </a:t>
            </a:r>
            <a:r>
              <a:rPr lang="en-NZ" sz="2400" dirty="0"/>
              <a:t>heard about </a:t>
            </a:r>
            <a:r>
              <a:rPr lang="en-NZ" sz="2400" dirty="0" smtClean="0"/>
              <a:t>need </a:t>
            </a:r>
            <a:r>
              <a:rPr lang="en-NZ" sz="2400" dirty="0"/>
              <a:t>for workplace education about mental </a:t>
            </a:r>
            <a:r>
              <a:rPr lang="en-NZ" sz="2400" dirty="0" smtClean="0"/>
              <a:t>health and wellbeing.</a:t>
            </a:r>
            <a:r>
              <a:rPr lang="en-NZ" sz="2400" dirty="0"/>
              <a:t> It was highlighted that mental health supports "rarely extend to assisting people to maintain </a:t>
            </a:r>
            <a:r>
              <a:rPr lang="en-NZ" sz="2400" dirty="0" smtClean="0"/>
              <a:t>work or, </a:t>
            </a:r>
            <a:r>
              <a:rPr lang="en-NZ" sz="2400" dirty="0"/>
              <a:t>return to work”. </a:t>
            </a:r>
            <a:r>
              <a:rPr lang="en-NZ" sz="2400" dirty="0" smtClean="0"/>
              <a:t> </a:t>
            </a:r>
            <a:r>
              <a:rPr lang="en-NZ" sz="2400" dirty="0"/>
              <a:t>(page 53</a:t>
            </a:r>
            <a:r>
              <a:rPr lang="en-NZ" sz="2400" dirty="0" smtClean="0"/>
              <a:t>)</a:t>
            </a:r>
            <a:br>
              <a:rPr lang="en-NZ" sz="2400" dirty="0" smtClean="0"/>
            </a:br>
            <a:endParaRPr lang="en-NZ" sz="2400" dirty="0"/>
          </a:p>
          <a:p>
            <a:pPr marL="285750" indent="-285750">
              <a:buFont typeface="Arial" panose="020B0604020202020204" pitchFamily="34" charset="0"/>
              <a:buChar char="•"/>
            </a:pPr>
            <a:r>
              <a:rPr lang="en-NZ" sz="2400" dirty="0"/>
              <a:t>People who shared with the Inquiry wanted workplace suicide prevention training, and for wellbeing protective factors to be enhanced. (page 37).</a:t>
            </a:r>
          </a:p>
          <a:p>
            <a:pPr marL="285750" indent="-285750">
              <a:buFont typeface="Arial" panose="020B0604020202020204" pitchFamily="34" charset="0"/>
              <a:buChar char="•"/>
            </a:pPr>
            <a:endParaRPr lang="en-NZ" sz="2400" dirty="0"/>
          </a:p>
          <a:p>
            <a:pPr marL="285750" indent="-285750">
              <a:buFont typeface="Arial" panose="020B0604020202020204" pitchFamily="34" charset="0"/>
              <a:buChar char="•"/>
            </a:pPr>
            <a:r>
              <a:rPr lang="en-NZ" sz="2400" dirty="0" smtClean="0"/>
              <a:t>Some </a:t>
            </a:r>
            <a:r>
              <a:rPr lang="en-NZ" sz="2400" dirty="0"/>
              <a:t>people </a:t>
            </a:r>
            <a:r>
              <a:rPr lang="en-NZ" sz="2400" dirty="0" smtClean="0"/>
              <a:t>told the panel they wanted their colleagues to be </a:t>
            </a:r>
            <a:r>
              <a:rPr lang="en-NZ" sz="2400" dirty="0"/>
              <a:t>able to recognise and respond well to mental distress and addiction challenges </a:t>
            </a:r>
            <a:r>
              <a:rPr lang="en-NZ" sz="2400" dirty="0" smtClean="0"/>
              <a:t>in all </a:t>
            </a:r>
            <a:r>
              <a:rPr lang="en-NZ" sz="2400" dirty="0"/>
              <a:t>workplaces (page 61)</a:t>
            </a:r>
          </a:p>
          <a:p>
            <a:endParaRPr lang="en-NZ" sz="2400" dirty="0"/>
          </a:p>
        </p:txBody>
      </p:sp>
    </p:spTree>
    <p:extLst>
      <p:ext uri="{BB962C8B-B14F-4D97-AF65-F5344CB8AC3E}">
        <p14:creationId xmlns:p14="http://schemas.microsoft.com/office/powerpoint/2010/main" val="303534007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674914" y="477286"/>
            <a:ext cx="8255328" cy="769441"/>
          </a:xfrm>
          <a:prstGeom prst="rect">
            <a:avLst/>
          </a:prstGeom>
          <a:noFill/>
        </p:spPr>
        <p:txBody>
          <a:bodyPr wrap="square" rtlCol="0">
            <a:spAutoFit/>
          </a:bodyPr>
          <a:lstStyle/>
          <a:p>
            <a:r>
              <a:rPr lang="en-NZ" sz="4400" dirty="0">
                <a:solidFill>
                  <a:srgbClr val="FF0066"/>
                </a:solidFill>
                <a:latin typeface="Georgia" panose="02040502050405020303" pitchFamily="18" charset="0"/>
              </a:rPr>
              <a:t>Mental </a:t>
            </a:r>
            <a:r>
              <a:rPr lang="en-NZ" sz="4400" dirty="0" smtClean="0">
                <a:solidFill>
                  <a:srgbClr val="FF0066"/>
                </a:solidFill>
                <a:latin typeface="Georgia" panose="02040502050405020303" pitchFamily="18" charset="0"/>
              </a:rPr>
              <a:t>Health &amp; the workplace</a:t>
            </a:r>
            <a:endParaRPr lang="en-NZ" sz="4400" dirty="0">
              <a:solidFill>
                <a:srgbClr val="FF0066"/>
              </a:solidFill>
              <a:latin typeface="Georgia" panose="02040502050405020303" pitchFamily="18" charset="0"/>
            </a:endParaRPr>
          </a:p>
        </p:txBody>
      </p:sp>
      <p:pic>
        <p:nvPicPr>
          <p:cNvPr id="6" name="Picture 5" descr="C:\Users\Josiah\Dropbox\PYLAT\Communications\Logos\PYLAT Logo 2015.bmp"/>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1058" b="4131"/>
          <a:stretch/>
        </p:blipFill>
        <p:spPr bwMode="auto">
          <a:xfrm>
            <a:off x="10150678" y="129991"/>
            <a:ext cx="1942999" cy="1710255"/>
          </a:xfrm>
          <a:prstGeom prst="rect">
            <a:avLst/>
          </a:prstGeom>
          <a:noFill/>
          <a:ln>
            <a:noFill/>
          </a:ln>
          <a:extLst>
            <a:ext uri="{53640926-AAD7-44D8-BBD7-CCE9431645EC}">
              <a14:shadowObscured xmlns:a14="http://schemas.microsoft.com/office/drawing/2010/main"/>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22388" b="66903"/>
          <a:stretch/>
        </p:blipFill>
        <p:spPr>
          <a:xfrm>
            <a:off x="0" y="6115665"/>
            <a:ext cx="12192000" cy="816075"/>
          </a:xfrm>
          <a:prstGeom prst="rect">
            <a:avLst/>
          </a:prstGeom>
        </p:spPr>
      </p:pic>
      <p:sp>
        <p:nvSpPr>
          <p:cNvPr id="4" name="TextBox 3"/>
          <p:cNvSpPr txBox="1"/>
          <p:nvPr/>
        </p:nvSpPr>
        <p:spPr>
          <a:xfrm>
            <a:off x="370113" y="1736494"/>
            <a:ext cx="10049531" cy="3785652"/>
          </a:xfrm>
          <a:prstGeom prst="rect">
            <a:avLst/>
          </a:prstGeom>
          <a:noFill/>
        </p:spPr>
        <p:txBody>
          <a:bodyPr wrap="square" rtlCol="0">
            <a:spAutoFit/>
          </a:bodyPr>
          <a:lstStyle/>
          <a:p>
            <a:pPr marL="342900" indent="-342900">
              <a:buFont typeface="Arial" panose="020B0604020202020204" pitchFamily="34" charset="0"/>
              <a:buChar char="•"/>
            </a:pPr>
            <a:r>
              <a:rPr lang="en-NZ" sz="2400" dirty="0" smtClean="0"/>
              <a:t>Some submitters told the panel that it wasn’t possible to recover from the stigma of mental health, once sharing your diagnosis at work (page 93). </a:t>
            </a:r>
          </a:p>
          <a:p>
            <a:pPr marL="342900" indent="-342900">
              <a:buFont typeface="Arial" panose="020B0604020202020204" pitchFamily="34" charset="0"/>
              <a:buChar char="•"/>
            </a:pPr>
            <a:endParaRPr lang="en-NZ" sz="2400" dirty="0" smtClean="0"/>
          </a:p>
          <a:p>
            <a:pPr marL="342900" indent="-342900">
              <a:buFont typeface="Arial" panose="020B0604020202020204" pitchFamily="34" charset="0"/>
              <a:buChar char="•"/>
            </a:pPr>
            <a:r>
              <a:rPr lang="en-NZ" sz="2400" dirty="0"/>
              <a:t>The Inquiry Panel acknowledged that many organisations fund a limited number of free counselling sessions. But if </a:t>
            </a:r>
            <a:r>
              <a:rPr lang="en-NZ" sz="2400" dirty="0" smtClean="0"/>
              <a:t>employees </a:t>
            </a:r>
            <a:r>
              <a:rPr lang="en-NZ" sz="2400" dirty="0"/>
              <a:t>cant access this, or pay for private support, </a:t>
            </a:r>
            <a:r>
              <a:rPr lang="en-NZ" sz="2400" dirty="0" smtClean="0"/>
              <a:t>support can be inaccessible. </a:t>
            </a:r>
            <a:r>
              <a:rPr lang="en-NZ" sz="2400" dirty="0"/>
              <a:t>(page 109</a:t>
            </a:r>
            <a:r>
              <a:rPr lang="en-NZ" sz="2400" dirty="0" smtClean="0"/>
              <a:t>)</a:t>
            </a:r>
          </a:p>
          <a:p>
            <a:pPr marL="342900" indent="-342900">
              <a:buFont typeface="Arial" panose="020B0604020202020204" pitchFamily="34" charset="0"/>
              <a:buChar char="•"/>
            </a:pPr>
            <a:endParaRPr lang="en-NZ" sz="2400" dirty="0" smtClean="0"/>
          </a:p>
          <a:p>
            <a:pPr marL="342900" indent="-342900">
              <a:buFont typeface="Arial" panose="020B0604020202020204" pitchFamily="34" charset="0"/>
              <a:buChar char="•"/>
            </a:pPr>
            <a:r>
              <a:rPr lang="en-NZ" sz="2400" dirty="0" smtClean="0"/>
              <a:t>The inquiry report stated that </a:t>
            </a:r>
            <a:r>
              <a:rPr lang="en-NZ" sz="2400" dirty="0"/>
              <a:t>well workplaces are an essential part of addressing poor outcomes, and promoting </a:t>
            </a:r>
            <a:r>
              <a:rPr lang="en-NZ" sz="2400" dirty="0" smtClean="0"/>
              <a:t>wellbeing (page 144)</a:t>
            </a:r>
            <a:endParaRPr lang="en-NZ" sz="3200" dirty="0" smtClean="0"/>
          </a:p>
          <a:p>
            <a:pPr marL="342900" indent="-342900">
              <a:buFont typeface="Arial" panose="020B0604020202020204" pitchFamily="34" charset="0"/>
              <a:buChar char="•"/>
            </a:pPr>
            <a:endParaRPr lang="en-NZ" sz="2400" dirty="0" smtClean="0"/>
          </a:p>
        </p:txBody>
      </p:sp>
    </p:spTree>
    <p:extLst>
      <p:ext uri="{BB962C8B-B14F-4D97-AF65-F5344CB8AC3E}">
        <p14:creationId xmlns:p14="http://schemas.microsoft.com/office/powerpoint/2010/main" val="2729433101"/>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77371" y="129991"/>
            <a:ext cx="8810171" cy="769441"/>
          </a:xfrm>
          <a:prstGeom prst="rect">
            <a:avLst/>
          </a:prstGeom>
          <a:noFill/>
        </p:spPr>
        <p:txBody>
          <a:bodyPr wrap="square" rtlCol="0">
            <a:spAutoFit/>
          </a:bodyPr>
          <a:lstStyle/>
          <a:p>
            <a:r>
              <a:rPr lang="en-NZ" sz="4400" dirty="0">
                <a:solidFill>
                  <a:srgbClr val="FF0066"/>
                </a:solidFill>
                <a:latin typeface="Georgia" panose="02040502050405020303" pitchFamily="18" charset="0"/>
              </a:rPr>
              <a:t>Mana Moana, Dr </a:t>
            </a:r>
            <a:r>
              <a:rPr lang="en-NZ" sz="4400" dirty="0" err="1">
                <a:solidFill>
                  <a:srgbClr val="FF0066"/>
                </a:solidFill>
                <a:latin typeface="Georgia" panose="02040502050405020303" pitchFamily="18" charset="0"/>
              </a:rPr>
              <a:t>Karlo</a:t>
            </a:r>
            <a:r>
              <a:rPr lang="en-NZ" sz="4400" dirty="0">
                <a:solidFill>
                  <a:srgbClr val="FF0066"/>
                </a:solidFill>
                <a:latin typeface="Georgia" panose="02040502050405020303" pitchFamily="18" charset="0"/>
              </a:rPr>
              <a:t> Mila</a:t>
            </a:r>
          </a:p>
        </p:txBody>
      </p:sp>
      <p:pic>
        <p:nvPicPr>
          <p:cNvPr id="6" name="Picture 5" descr="C:\Users\Josiah\Dropbox\PYLAT\Communications\Logos\PYLAT Logo 2015.bmp"/>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1058" b="4131"/>
          <a:stretch/>
        </p:blipFill>
        <p:spPr bwMode="auto">
          <a:xfrm>
            <a:off x="10150678" y="129991"/>
            <a:ext cx="1942999" cy="1710255"/>
          </a:xfrm>
          <a:prstGeom prst="rect">
            <a:avLst/>
          </a:prstGeom>
          <a:noFill/>
          <a:ln>
            <a:noFill/>
          </a:ln>
          <a:extLst>
            <a:ext uri="{53640926-AAD7-44D8-BBD7-CCE9431645EC}">
              <a14:shadowObscured xmlns:a14="http://schemas.microsoft.com/office/drawing/2010/main"/>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22388" b="66903"/>
          <a:stretch/>
        </p:blipFill>
        <p:spPr>
          <a:xfrm>
            <a:off x="0" y="6115665"/>
            <a:ext cx="12192000" cy="816075"/>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828" y="1840246"/>
            <a:ext cx="3141436" cy="3769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727663" y="1769892"/>
            <a:ext cx="7783363" cy="4832092"/>
          </a:xfrm>
          <a:prstGeom prst="rect">
            <a:avLst/>
          </a:prstGeom>
          <a:noFill/>
        </p:spPr>
        <p:txBody>
          <a:bodyPr wrap="square" rtlCol="0">
            <a:spAutoFit/>
          </a:bodyPr>
          <a:lstStyle/>
          <a:p>
            <a:r>
              <a:rPr lang="en-NZ" sz="2800" dirty="0"/>
              <a:t>How did Pacific indigenous knowledge interpret ‘Mental Illness’?</a:t>
            </a:r>
          </a:p>
          <a:p>
            <a:endParaRPr lang="en-NZ" sz="2800" dirty="0"/>
          </a:p>
          <a:p>
            <a:r>
              <a:rPr lang="en-NZ" sz="2800" dirty="0"/>
              <a:t>The answer lies in languages and proverbs</a:t>
            </a:r>
          </a:p>
          <a:p>
            <a:endParaRPr lang="en-NZ" sz="2800" dirty="0"/>
          </a:p>
          <a:p>
            <a:r>
              <a:rPr lang="en-NZ" sz="2800" dirty="0"/>
              <a:t>Overwhelmingly “</a:t>
            </a:r>
            <a:r>
              <a:rPr lang="en-NZ" sz="2800" dirty="0" err="1"/>
              <a:t>arofa</a:t>
            </a:r>
            <a:r>
              <a:rPr lang="en-NZ" sz="2800" dirty="0"/>
              <a:t>, </a:t>
            </a:r>
            <a:r>
              <a:rPr lang="en-NZ" sz="2800" dirty="0" err="1"/>
              <a:t>ofa</a:t>
            </a:r>
            <a:r>
              <a:rPr lang="en-NZ" sz="2800" dirty="0"/>
              <a:t>, </a:t>
            </a:r>
            <a:r>
              <a:rPr lang="en-NZ" sz="2800" dirty="0" err="1"/>
              <a:t>alofa</a:t>
            </a:r>
            <a:r>
              <a:rPr lang="en-NZ" sz="2800" dirty="0"/>
              <a:t>, aloha” or ‘love’ is used to explain mental health. </a:t>
            </a:r>
          </a:p>
          <a:p>
            <a:endParaRPr lang="en-NZ" sz="2800" dirty="0"/>
          </a:p>
          <a:p>
            <a:endParaRPr lang="en-NZ" sz="2800" dirty="0"/>
          </a:p>
          <a:p>
            <a:endParaRPr lang="en-NZ" sz="2800" dirty="0"/>
          </a:p>
          <a:p>
            <a:endParaRPr lang="en-NZ" sz="2800" dirty="0"/>
          </a:p>
        </p:txBody>
      </p:sp>
      <p:sp>
        <p:nvSpPr>
          <p:cNvPr id="7" name="TextBox 6"/>
          <p:cNvSpPr txBox="1"/>
          <p:nvPr/>
        </p:nvSpPr>
        <p:spPr>
          <a:xfrm>
            <a:off x="526749" y="6323647"/>
            <a:ext cx="10842171" cy="400110"/>
          </a:xfrm>
          <a:prstGeom prst="rect">
            <a:avLst/>
          </a:prstGeom>
          <a:noFill/>
        </p:spPr>
        <p:txBody>
          <a:bodyPr wrap="square" rtlCol="0">
            <a:spAutoFit/>
          </a:bodyPr>
          <a:lstStyle/>
          <a:p>
            <a:r>
              <a:rPr lang="en-NZ" sz="2000" b="1" dirty="0">
                <a:solidFill>
                  <a:schemeClr val="bg1"/>
                </a:solidFill>
              </a:rPr>
              <a:t>Dr </a:t>
            </a:r>
            <a:r>
              <a:rPr lang="en-NZ" sz="2000" b="1" dirty="0" err="1">
                <a:solidFill>
                  <a:schemeClr val="bg1"/>
                </a:solidFill>
              </a:rPr>
              <a:t>Karlo</a:t>
            </a:r>
            <a:r>
              <a:rPr lang="en-NZ" sz="2000" b="1" dirty="0">
                <a:solidFill>
                  <a:schemeClr val="bg1"/>
                </a:solidFill>
              </a:rPr>
              <a:t> Mila</a:t>
            </a:r>
          </a:p>
        </p:txBody>
      </p:sp>
    </p:spTree>
    <p:extLst>
      <p:ext uri="{BB962C8B-B14F-4D97-AF65-F5344CB8AC3E}">
        <p14:creationId xmlns:p14="http://schemas.microsoft.com/office/powerpoint/2010/main" val="1608733977"/>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77371" y="129991"/>
            <a:ext cx="8810171" cy="769441"/>
          </a:xfrm>
          <a:prstGeom prst="rect">
            <a:avLst/>
          </a:prstGeom>
          <a:noFill/>
        </p:spPr>
        <p:txBody>
          <a:bodyPr wrap="square" rtlCol="0">
            <a:spAutoFit/>
          </a:bodyPr>
          <a:lstStyle/>
          <a:p>
            <a:r>
              <a:rPr lang="en-NZ" sz="4400" dirty="0">
                <a:solidFill>
                  <a:srgbClr val="FF0066"/>
                </a:solidFill>
                <a:latin typeface="Georgia" panose="02040502050405020303" pitchFamily="18" charset="0"/>
              </a:rPr>
              <a:t>Mana Moana, Dr </a:t>
            </a:r>
            <a:r>
              <a:rPr lang="en-NZ" sz="4400" dirty="0" err="1">
                <a:solidFill>
                  <a:srgbClr val="FF0066"/>
                </a:solidFill>
                <a:latin typeface="Georgia" panose="02040502050405020303" pitchFamily="18" charset="0"/>
              </a:rPr>
              <a:t>Karlo</a:t>
            </a:r>
            <a:r>
              <a:rPr lang="en-NZ" sz="4400" dirty="0">
                <a:solidFill>
                  <a:srgbClr val="FF0066"/>
                </a:solidFill>
                <a:latin typeface="Georgia" panose="02040502050405020303" pitchFamily="18" charset="0"/>
              </a:rPr>
              <a:t> Mila</a:t>
            </a:r>
          </a:p>
        </p:txBody>
      </p:sp>
      <p:pic>
        <p:nvPicPr>
          <p:cNvPr id="6" name="Picture 5" descr="C:\Users\Josiah\Dropbox\PYLAT\Communications\Logos\PYLAT Logo 2015.bmp"/>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1058" b="4131"/>
          <a:stretch/>
        </p:blipFill>
        <p:spPr bwMode="auto">
          <a:xfrm>
            <a:off x="10150678" y="129991"/>
            <a:ext cx="1942999" cy="1710255"/>
          </a:xfrm>
          <a:prstGeom prst="rect">
            <a:avLst/>
          </a:prstGeom>
          <a:noFill/>
          <a:ln>
            <a:noFill/>
          </a:ln>
          <a:extLst>
            <a:ext uri="{53640926-AAD7-44D8-BBD7-CCE9431645EC}">
              <a14:shadowObscured xmlns:a14="http://schemas.microsoft.com/office/drawing/2010/main"/>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22388" b="66903"/>
          <a:stretch/>
        </p:blipFill>
        <p:spPr>
          <a:xfrm>
            <a:off x="0" y="6115665"/>
            <a:ext cx="12192000" cy="816075"/>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828" y="1840246"/>
            <a:ext cx="3141436" cy="3769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729264" y="1639651"/>
            <a:ext cx="6884006" cy="4401205"/>
          </a:xfrm>
          <a:prstGeom prst="rect">
            <a:avLst/>
          </a:prstGeom>
          <a:noFill/>
        </p:spPr>
        <p:txBody>
          <a:bodyPr wrap="square" rtlCol="0">
            <a:spAutoFit/>
          </a:bodyPr>
          <a:lstStyle/>
          <a:p>
            <a:r>
              <a:rPr lang="en-NZ" sz="2800" dirty="0"/>
              <a:t> "</a:t>
            </a:r>
            <a:r>
              <a:rPr lang="en-NZ" sz="2800" dirty="0" err="1"/>
              <a:t>aro’a</a:t>
            </a:r>
            <a:r>
              <a:rPr lang="en-NZ" sz="2800" dirty="0"/>
              <a:t> </a:t>
            </a:r>
            <a:r>
              <a:rPr lang="en-NZ" sz="2800" dirty="0" err="1"/>
              <a:t>atu</a:t>
            </a:r>
            <a:r>
              <a:rPr lang="en-NZ" sz="2800" dirty="0"/>
              <a:t>, </a:t>
            </a:r>
            <a:r>
              <a:rPr lang="en-NZ" sz="2800" dirty="0" err="1"/>
              <a:t>aro’a</a:t>
            </a:r>
            <a:r>
              <a:rPr lang="en-NZ" sz="2800" dirty="0"/>
              <a:t> </a:t>
            </a:r>
            <a:r>
              <a:rPr lang="en-NZ" sz="2800" dirty="0" err="1"/>
              <a:t>mai</a:t>
            </a:r>
            <a:r>
              <a:rPr lang="en-NZ" sz="2800" dirty="0"/>
              <a:t>” – ‘</a:t>
            </a:r>
            <a:r>
              <a:rPr lang="en-NZ" sz="2800" dirty="0" err="1"/>
              <a:t>atu</a:t>
            </a:r>
            <a:r>
              <a:rPr lang="en-NZ" sz="2800" dirty="0"/>
              <a:t>’ away or to give. </a:t>
            </a:r>
          </a:p>
          <a:p>
            <a:r>
              <a:rPr lang="en-NZ" sz="2800" dirty="0"/>
              <a:t>‘Mai’ to receive. </a:t>
            </a:r>
          </a:p>
          <a:p>
            <a:endParaRPr lang="en-NZ" sz="2800" dirty="0"/>
          </a:p>
          <a:p>
            <a:r>
              <a:rPr lang="en-NZ" sz="2800" dirty="0"/>
              <a:t>When the ‘</a:t>
            </a:r>
            <a:r>
              <a:rPr lang="en-NZ" sz="2800" dirty="0" err="1"/>
              <a:t>va</a:t>
            </a:r>
            <a:r>
              <a:rPr lang="en-NZ" sz="2800" dirty="0"/>
              <a:t>’ is healthy it is flowing. ‘</a:t>
            </a:r>
            <a:r>
              <a:rPr lang="en-NZ" sz="2800" dirty="0" err="1"/>
              <a:t>Va</a:t>
            </a:r>
            <a:r>
              <a:rPr lang="en-NZ" sz="2800" dirty="0"/>
              <a:t>’ is the relational space between us. </a:t>
            </a:r>
          </a:p>
          <a:p>
            <a:endParaRPr lang="en-NZ" sz="2800" dirty="0"/>
          </a:p>
          <a:p>
            <a:r>
              <a:rPr lang="en-NZ" sz="2800" dirty="0"/>
              <a:t>Blockages can occur from negativity. </a:t>
            </a:r>
          </a:p>
          <a:p>
            <a:endParaRPr lang="en-NZ" sz="2800" dirty="0"/>
          </a:p>
          <a:p>
            <a:r>
              <a:rPr lang="en-NZ" sz="2800" dirty="0"/>
              <a:t>The result of negative ‘</a:t>
            </a:r>
            <a:r>
              <a:rPr lang="en-NZ" sz="2800" dirty="0" err="1"/>
              <a:t>va</a:t>
            </a:r>
            <a:r>
              <a:rPr lang="en-NZ" sz="2800" dirty="0"/>
              <a:t>’ can be ill health</a:t>
            </a:r>
          </a:p>
          <a:p>
            <a:endParaRPr lang="en-NZ" sz="2800" dirty="0"/>
          </a:p>
        </p:txBody>
      </p:sp>
      <p:sp>
        <p:nvSpPr>
          <p:cNvPr id="7" name="TextBox 6"/>
          <p:cNvSpPr txBox="1"/>
          <p:nvPr/>
        </p:nvSpPr>
        <p:spPr>
          <a:xfrm>
            <a:off x="526749" y="6323647"/>
            <a:ext cx="10842171" cy="400110"/>
          </a:xfrm>
          <a:prstGeom prst="rect">
            <a:avLst/>
          </a:prstGeom>
          <a:noFill/>
        </p:spPr>
        <p:txBody>
          <a:bodyPr wrap="square" rtlCol="0">
            <a:spAutoFit/>
          </a:bodyPr>
          <a:lstStyle/>
          <a:p>
            <a:r>
              <a:rPr lang="en-NZ" sz="2000" b="1" dirty="0">
                <a:solidFill>
                  <a:schemeClr val="bg1"/>
                </a:solidFill>
              </a:rPr>
              <a:t>Dr </a:t>
            </a:r>
            <a:r>
              <a:rPr lang="en-NZ" sz="2000" b="1" dirty="0" err="1">
                <a:solidFill>
                  <a:schemeClr val="bg1"/>
                </a:solidFill>
              </a:rPr>
              <a:t>Karlo</a:t>
            </a:r>
            <a:r>
              <a:rPr lang="en-NZ" sz="2000" b="1" dirty="0">
                <a:solidFill>
                  <a:schemeClr val="bg1"/>
                </a:solidFill>
              </a:rPr>
              <a:t> Mila</a:t>
            </a:r>
          </a:p>
        </p:txBody>
      </p:sp>
    </p:spTree>
    <p:extLst>
      <p:ext uri="{BB962C8B-B14F-4D97-AF65-F5344CB8AC3E}">
        <p14:creationId xmlns:p14="http://schemas.microsoft.com/office/powerpoint/2010/main" val="362095247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1000"/>
                                        <p:tgtEl>
                                          <p:spTgt spid="2">
                                            <p:txEl>
                                              <p:pRg st="5" end="5"/>
                                            </p:txEl>
                                          </p:spTgt>
                                        </p:tgtEl>
                                      </p:cBhvr>
                                    </p:animEffect>
                                    <p:anim calcmode="lin" valueType="num">
                                      <p:cBhvr>
                                        <p:cTn id="2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fade">
                                      <p:cBhvr>
                                        <p:cTn id="33" dur="1000"/>
                                        <p:tgtEl>
                                          <p:spTgt spid="2">
                                            <p:txEl>
                                              <p:pRg st="7" end="7"/>
                                            </p:txEl>
                                          </p:spTgt>
                                        </p:tgtEl>
                                      </p:cBhvr>
                                    </p:animEffect>
                                    <p:anim calcmode="lin" valueType="num">
                                      <p:cBhvr>
                                        <p:cTn id="3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96621" y="215677"/>
            <a:ext cx="8810171" cy="769441"/>
          </a:xfrm>
          <a:prstGeom prst="rect">
            <a:avLst/>
          </a:prstGeom>
          <a:noFill/>
        </p:spPr>
        <p:txBody>
          <a:bodyPr wrap="square" rtlCol="0">
            <a:spAutoFit/>
          </a:bodyPr>
          <a:lstStyle/>
          <a:p>
            <a:r>
              <a:rPr lang="en-NZ" sz="4400" dirty="0" smtClean="0">
                <a:solidFill>
                  <a:srgbClr val="FF0066"/>
                </a:solidFill>
                <a:latin typeface="Georgia" panose="02040502050405020303" pitchFamily="18" charset="0"/>
              </a:rPr>
              <a:t>The </a:t>
            </a:r>
            <a:r>
              <a:rPr lang="en-NZ" sz="4400" dirty="0" err="1" smtClean="0">
                <a:solidFill>
                  <a:srgbClr val="FF0066"/>
                </a:solidFill>
                <a:latin typeface="Georgia" panose="02040502050405020303" pitchFamily="18" charset="0"/>
              </a:rPr>
              <a:t>va</a:t>
            </a:r>
            <a:r>
              <a:rPr lang="en-NZ" sz="4400" dirty="0">
                <a:solidFill>
                  <a:srgbClr val="FF0066"/>
                </a:solidFill>
                <a:latin typeface="Georgia" panose="02040502050405020303" pitchFamily="18" charset="0"/>
              </a:rPr>
              <a:t> </a:t>
            </a:r>
            <a:r>
              <a:rPr lang="en-NZ" sz="4400" dirty="0" smtClean="0">
                <a:solidFill>
                  <a:srgbClr val="FF0066"/>
                </a:solidFill>
                <a:latin typeface="Georgia" panose="02040502050405020303" pitchFamily="18" charset="0"/>
              </a:rPr>
              <a:t>in the workplace</a:t>
            </a:r>
            <a:endParaRPr lang="en-NZ" sz="4400" dirty="0">
              <a:solidFill>
                <a:srgbClr val="FF0066"/>
              </a:solidFill>
              <a:latin typeface="Georgia" panose="02040502050405020303" pitchFamily="18" charset="0"/>
            </a:endParaRPr>
          </a:p>
        </p:txBody>
      </p:sp>
      <p:pic>
        <p:nvPicPr>
          <p:cNvPr id="6" name="Picture 5" descr="C:\Users\Josiah\Dropbox\PYLAT\Communications\Logos\PYLAT Logo 2015.bmp"/>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1058" b="4131"/>
          <a:stretch/>
        </p:blipFill>
        <p:spPr bwMode="auto">
          <a:xfrm>
            <a:off x="10150678" y="129991"/>
            <a:ext cx="1942999" cy="1710255"/>
          </a:xfrm>
          <a:prstGeom prst="rect">
            <a:avLst/>
          </a:prstGeom>
          <a:noFill/>
          <a:ln>
            <a:noFill/>
          </a:ln>
          <a:extLst>
            <a:ext uri="{53640926-AAD7-44D8-BBD7-CCE9431645EC}">
              <a14:shadowObscured xmlns:a14="http://schemas.microsoft.com/office/drawing/2010/main"/>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22388" b="66903"/>
          <a:stretch/>
        </p:blipFill>
        <p:spPr>
          <a:xfrm>
            <a:off x="0" y="6115665"/>
            <a:ext cx="12192000" cy="816075"/>
          </a:xfrm>
          <a:prstGeom prst="rect">
            <a:avLst/>
          </a:prstGeom>
        </p:spPr>
      </p:pic>
      <p:sp>
        <p:nvSpPr>
          <p:cNvPr id="7" name="TextBox 6"/>
          <p:cNvSpPr txBox="1"/>
          <p:nvPr/>
        </p:nvSpPr>
        <p:spPr>
          <a:xfrm>
            <a:off x="526749" y="6323647"/>
            <a:ext cx="10842171" cy="400110"/>
          </a:xfrm>
          <a:prstGeom prst="rect">
            <a:avLst/>
          </a:prstGeom>
          <a:noFill/>
        </p:spPr>
        <p:txBody>
          <a:bodyPr wrap="square" rtlCol="0">
            <a:spAutoFit/>
          </a:bodyPr>
          <a:lstStyle/>
          <a:p>
            <a:r>
              <a:rPr lang="en-NZ" sz="2000" b="1" dirty="0">
                <a:solidFill>
                  <a:schemeClr val="bg1"/>
                </a:solidFill>
              </a:rPr>
              <a:t>Dr </a:t>
            </a:r>
            <a:r>
              <a:rPr lang="en-NZ" sz="2000" b="1" dirty="0" err="1">
                <a:solidFill>
                  <a:schemeClr val="bg1"/>
                </a:solidFill>
              </a:rPr>
              <a:t>Karlo</a:t>
            </a:r>
            <a:r>
              <a:rPr lang="en-NZ" sz="2000" b="1" dirty="0">
                <a:solidFill>
                  <a:schemeClr val="bg1"/>
                </a:solidFill>
              </a:rPr>
              <a:t> Mila</a:t>
            </a:r>
          </a:p>
        </p:txBody>
      </p:sp>
    </p:spTree>
    <p:extLst>
      <p:ext uri="{BB962C8B-B14F-4D97-AF65-F5344CB8AC3E}">
        <p14:creationId xmlns:p14="http://schemas.microsoft.com/office/powerpoint/2010/main" val="213558571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579734" y="378966"/>
            <a:ext cx="6316366" cy="1015663"/>
          </a:xfrm>
          <a:prstGeom prst="rect">
            <a:avLst/>
          </a:prstGeom>
          <a:noFill/>
        </p:spPr>
        <p:txBody>
          <a:bodyPr wrap="square" rtlCol="0">
            <a:spAutoFit/>
          </a:bodyPr>
          <a:lstStyle/>
          <a:p>
            <a:r>
              <a:rPr lang="en-NZ" sz="6000" dirty="0">
                <a:solidFill>
                  <a:srgbClr val="FF0066"/>
                </a:solidFill>
                <a:latin typeface="Georgia" panose="02040502050405020303" pitchFamily="18" charset="0"/>
              </a:rPr>
              <a:t>PYLAT Council</a:t>
            </a:r>
          </a:p>
        </p:txBody>
      </p:sp>
      <p:pic>
        <p:nvPicPr>
          <p:cNvPr id="6" name="Picture 5" descr="C:\Users\Josiah\Dropbox\PYLAT\Communications\Logos\PYLAT Logo 2015.bmp"/>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1058" b="4131"/>
          <a:stretch/>
        </p:blipFill>
        <p:spPr bwMode="auto">
          <a:xfrm>
            <a:off x="10150678" y="129991"/>
            <a:ext cx="1942999" cy="1710255"/>
          </a:xfrm>
          <a:prstGeom prst="rect">
            <a:avLst/>
          </a:prstGeom>
          <a:noFill/>
          <a:ln>
            <a:noFill/>
          </a:ln>
          <a:extLst>
            <a:ext uri="{53640926-AAD7-44D8-BBD7-CCE9431645EC}">
              <a14:shadowObscured xmlns:a14="http://schemas.microsoft.com/office/drawing/2010/main"/>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22388" b="66903"/>
          <a:stretch/>
        </p:blipFill>
        <p:spPr>
          <a:xfrm>
            <a:off x="0" y="6115665"/>
            <a:ext cx="12192000" cy="816075"/>
          </a:xfrm>
          <a:prstGeom prst="rect">
            <a:avLst/>
          </a:prstGeom>
        </p:spPr>
      </p:pic>
      <p:sp>
        <p:nvSpPr>
          <p:cNvPr id="2" name="AutoShape 2" descr="data:image/jpeg;base64,/9j/4AAQSkZJRgABAQAAAQABAAD/2wCEAAkGBw8NDg4NDQ8ODQ0NDg4NDQ0NDQ8NDQ0NFREWFhURFRUYHyohGBolGxMWIz0tJSkrLjEuFyE/ODMsNygvOi0BCgoKDg0OFRAQFS0fHR0tLS0rLS0tKy0uMCsrLS4tLS0tLS0tLS0tLSstLSsrKy0tLSstKy0tLSsuLS0tLSsrLf/AABEIANEA8QMBEQACEQEDEQH/xAAcAAEAAgIDAQAAAAAAAAAAAAAAAQIDBAUGBwj/xABDEAACAgEBBQUEBggCCwEAAAAAAQIDEQQFBhIhMQcTQVFhInGBoRQjMkJSkTNiY3KCkrHCU6IlNDVDc4OTtMHh8Bb/xAAbAQEBAQEBAQEBAAAAAAAAAAAAAQIDBAUGB//EADcRAQACAgECAwYFAgMJAAAAAAABAgMRBBIhBTFRQWFxobHREyIygZEUwTNC8AYVIzRDUnLh8f/aAAwDAQACEQMRAD8A9xAAAAAAAAAAAAAAAAAAAAAAAAAAAAAAAAAAAAAAAAAAAAAAAAAAAAAAAAAAAAAAAAAAAAAAAAAAAAAAAYdTqq6Y8VtkKo/isnGEfzZJmI85bpjvedUrMz7u7iNRvfs+vk9QpP8AZwstX5xTRznPSPa9lPC+Vfyx/wAzEfWWpLf7Z6+/b7+4mZ/qcbtHgvK9I/mF6t/NmSeHqHB/r0XxX83Dj5iORj9Ut4NzIjfRv4TH3cvoNsaXU/6vqKLn+Gu2EpL3pPKOtb1t5S8WXi5sX+JSY+MS3jTgAAAAAAAAaOs2xpaOVuopg1912R4/5epmb1jzl3x8bNk/TSZ/Zxl2+uz48u+lL92m5/PhwYnPT1emvhfJn/L84+7B/wDvtn+M7V69xY/6In9RRv8A3RyfSP5hsabfXZlnTV1w/wCNGdC/OaSLGak+1zv4Zyq/9OZ+Gp+m3N6fUV2xU6pwtg+k65xnF/FHSJifJ4rUtSdWjU+9lKyAAAAAAAAAAADjNsbd0+iX10/bazGqHtWy9y8F6vCMXyVp5vVxuHl5E/kjt6+x0nae+OqvzGnGmr/U9q1r1k+nwS955bZ7T5dn3cHhWHH3v+afl/H3dftUpy45ylOb6ynJzk/i+Zxnv5vpV1WNVjUe5gnUTTpFmrbWZmHWtmnbAy7RLTtrT6roZdYlymzN7doaPCq1NkoL/dXvv68eXtc4r91o6VzXr5S8Wfwzi5/1Y4ifWO0/L++3eNhdqlM+GGvqdEujvpzZTnzcftR+HEeqnLif1Rp8Hlf7P3rucFuqPSe0/wA+U/J3/RayrUQVtFkLq5dJ1yU4v0yj1xMTG4fAyY747dN6zE+9nKwAa2v2hTpod5qLIVQ85vGX5JdW/RGbWisbmXTFhyZbdNK7l03afaCucdHVn9tflL3qC5/m17jz25H/AGw+zh8GnzzW/aPv/wDXW9btjV6r9NfZKL+5F93Xjy4Y4T+OTjN7W85fSx8XDi/RSPrPzaKpXkZ079Sk6iaWLNS6sjpEtG6BmXWJa1Oos08+8ossps/HVOVcn73HqImY7wt6VyRq8RMe/u7dsHtQ1WnahrorWVdHZFRr1MV8MRn+S956Kcm0fq7vj8nwXFfvinpn084+8fN6hsHeDS7Rr7zSWxsxjjg/ZtrflKD5r+j8Mnspeto3D87yONlwW6cldfRyhpwAAAAAAAAOnb374fR3LS6RqWoXKy3lKND8kvGfyXr0PNmz9P5a+b7fh3hf4sRly/p9kev/AK+roSlKyTnOUpzk8ynJuUpPzbZ5PPvL9DqKxFaxqIbNcDTlMsvAGNsVkA1EtO6JmXestC9GJeistK1GZdoas0RthaIrd2NtfUaGzvdLbKqTxxJc67EvCcXykv8A5YN0vak7iXm5HFxcivTkrv6x8Jet7o9oNGt4aNUo6XVPCWXii6X6jf2X6P4NnvxciLdp7S/J8/wbJg3fH+avzj4/ePkw7z9oddLlRoOG+1ezK986K3+rj7b+Xq+hMnJiO1e7fC8FteIvn/LHp7Z+31+rz6/WW6mx26iyd1j+/N5wvJLpFeiwjyTabTuZfoaYqYq9OOuobNETUOdpblcTUOEyy8BWNsdkQsS074mZdqy469GXasuPuRl1hpWoiqaPXXaW2N+msnTdB5jZB4fufmvR8maraYncOOXFXJWa3jcPbOz7f2vai+jahRp10I54Vyr1EV1lDya8V8VlZx78WXr7T5vynP8AD5489Ve9fp8Xdzs+aAAAAAB1ffzeP6BQq6njVajijU1huqC+1b8MpL1fjhnDPl6I1HnL6vhPB/qcnVf9FfP3+kff3PKaXnm223zbby2/Ns+fD9fZyFBuHnu3KzThZlyVhisI1DTvMy71cfeYl6KtC0zLvDVmR0hiZFQVGSIZls1GnKW9QzUONnIUM3DzWbtbNuFmXJWGOxklqGlezMutXHahmXerjrmZdYaVpGmrYVmWKnUTpshbVKVdtclOucXiUZJ8mjcTrvDhkrFomto3EvovcLeeO1tFG94jqK33WqrXSNqX2kvwyXNfFc8H0Md+qNvx/M404Mk19ns+Dsht5QAAAAeD70bX+na6+9PNfF3VHPK7iDai16PnL+I+Vlv13mX9A4HG/p+PSmu/nPxn7eX7NamRiHa0N6mZuHntDchM04zDJ3hWNMdkw1ENO6ZmXasNC6RiXesNK1mXaGrNkbhibCoTAyRZWJbFciuctymRqHGzfpmacLQ267DcOMwy96XbGmOywixDUusJLrWHH3zMusNC6Rl0hp2MNNWxhJa1hqHGzt/ZJt16LaldUninXY01izy7x/ope/i9n+NnfDbVvi+T4lh/ExTPtr3+76GPa/NAAABw2+Wvel2drLovhmqZQrkuqsn7EH/NJHPNbppMvb4dh/G5WOk+W+/wjvPyh4JS8Y9D5L+gz3blUyw52ht1WGolwtVswuNbcpqv3xds9Kk7htYq1bbTMy61q07ZmXWIatkiOkNebI0xNhTIRaMisyz1yKxLZrmVymG3VaahymGzC405TVk74bZ6VJ3DaxVq22kaiGlbYR0hp2yDTVskQYJsqS1pssOVmOFsoSjODcZwkpwkusZJ5TXxNw894iYmJ9r6w2RrlqtNp9THlHUUVXJeSnBSx8z6ETuNvx969Npr6NsrIAA6T2vX8GzFH/F1NNf5cU/7DzcudY32/AKdXL36Vmf7f3eOQkfNftWxCZWJhsQsLtzmGaNxduc1W74u06VJXDZ0sE7SNxDXnMjcQ15yI0xSkFY2wIyEWUipLJGRWJZ4TDEs8LTTEwzRuLtiYW74rOlJXA0wztIumtZYFa1kwNecgMM5BmZYJs1DlaWCTNQ4Wl9K9leoduxNBJ9VXZX8K7pwXyij3Y5/LD8xza6z3h2s28oAA6D2z/7Ooflrqs+n1Ny/8nl5f6I+L73+z3/M2/8AGfrDx6Ej5z9mzRmEmGSNhWJhkVhWZhPehNKuwGmOVgXTFKZFYZSCscpAUbCIyESpFSV4yKyyRmGZZI2FZldWlZlPehnSrtKjHKwDDOYGGUwjDKQRikyszLDNmocrSwyZpwmX0f2Pr/QWi9Xqv+6tPZi/TD83zv8AHt+30dzOjyAADpna3Tx7Jtl/hXUWfnNQ/vPPyY/4cvr+B36eZWPWJj5b/s8OjI+Y/cwyKQVdTCJUys6T3gTSHMCjmBjlICjkBRsIq2ERkqGQiVIrKykVmVlMIt3hWTvAiHYVFJTCMcphGKUgikmVnbFJlZmWKbNQ42libNOMy+n+zbTdzsbZ0fPTxt/6jdn957KR+WH5nlW6s1597sptwAAHD746J6nZutpS4pS09jhHzsiuKK/OKOeWu6TD18HL+HyMd/SYfN0ZHyH9EiWRSDS3EA4gycRUQ5AVcgirYRRsCrYRVsqGQhkrImETxFZk4gieIrKOIIhyKirkGdqOQRVsqbUbKzMscmViZYpM1DhaVa65TlGEFxTnJQjFdZSbwl+ZqIcbW1Ey+u9m6RaeinTxxw0VV0xx04YRUV/Q9sdn5i1uqZn1bJWQAAA+Zt5tnfQtdqtLjEarpqtfsm+Kt/yuJ8jJXptMP6Hws/42Cl/WPn7fm45M5vbErZAcQQ4iojiCKthENgVbKyrkCGyojIZMlZ2jIQyVDiDJxBEcRWUOQRVyKyhsIq2VNqNlYmWOTLDnaWOTNONpdq7K9lfTNsaSLWYUSers9FV7Uc+nHwL4nXHG7PDzMnTin39n02ep8EAAAAHj3bfsfgu0+0IL2bY/Rrn4d5HMoN+rjxL+A8XKp3iz9P4ByN1thn2d4/v/AK97zJSPE/SxK2SN7MlDIRGQyhsqbQ2EVyERkqbQ2GdoyVNoyGdoyVNmQhkrO0ZCbRkrO0NhNoyVFWwztVsrMyq2ViZY5M1DjaWNs05TL3HsD2H3em1G0ZxxLUz7ihtL9DW/akvRz5f8s9GKO23x/EMm7RSPY9XOr54AAAAOJ3q2LHaOiv0ksJ2QzXJ/cujzhL80vhkxkp1VmHo4vInBlrkj2fT2vma6qVU512RcLK5ShOD6xnF4afqmj5Uxrs/fY8kWiLRPaRMy7RKchdobCIbKiMhNoyVnaAm0NhnaCogIjJWdoyECojIZ2jJWdobCbRkqbRkM7RkqTKrZWJlSUixDnazG2ahxmW3sXZlmu1NGkpWbdRZGuPLKjnrJ+iWW/RM1EbnTjkyRSs2n2PrHZGzq9Hp6dLSsVaeuFUPNqKxl+r6+9nriNPz1rTaZmfa2ysgAAAAAeMds+7DquW1KY/VXuNepSX2LksRs9FJLHvXnI8XJx9+qH6Xwbmbr+Dae8eXw9P2/15PMlI8mn6GLLpkb2ZC7RkIjJU2jIZRkqbAiMhnauSptGSs7QEMlTaMhlGSs7RkIjJU2hsM7Q2VmZUkyudpY2zUOMyo2ViZe3dhe6bqrnta+OJ3RdWjjJc4059u3+JrC9E/CR6MVdd3yebm6p6I9j1w6vngAAAAAANbaWhq1VNumvip1XQcJxfin4rya658GiTETGpbx5LY7Res94fNW9u71uytXPTW84/botxyupb9mXv8ABrwaZ87Jjms6ftOJy658cXj9/i4dSOWnsiy2SN7MhdmQm0FZ2gJtDZWdoyE2jJWdoCIKm0ZDO0FTaAyjJU2hsrO0NhmZUbK5zZRs1DlMqNlYmXa+zjc+e2dYoSTWjocZ6uxZXseFUX+KWGvRZfhz6UruXk5Of8Ovvl9OUVRrhGuuKhCEYwhCKSjGCWFFLwSSPS+JM77rgAAAAAAAAOvb7bq1bX0rpniF1eZ6a/HOqzHR+cXhJr3eKRjJSLxp6uJyrce/VHl7YfOO1dnXaK+zTamDruqlwyi/k0/FNc0z59qzE6l+vw5q5Kxas9paykY07xZZMab6jJDZkuk2rkJtGSs7QEMlTaMhnauSs7AiMlTaMhnaMlTarZWJlVsrnNmNsunObKtlc5lyu7G7+o2pqoaTSxzOXtTm/sU1Jrism/BLPxbSXNmq13OnHLljHXcvp7dbd6jZWlr0mmXsx9qyxr27rWlxWS9Xhe5JLoj1RERGnw8mScluqXLlYAAAAAAAAAADqu/u5dO2Kfu1aypP6PqMfHu546wb+KfNeKfPJji8e97OHzLce3rWfOHzvtXZ12ivnptTXKq6t4lCXyafin5rqeG1ZidS/U4s1clYtWdxLWUjOneLLcRNNdRkLsyE2gIgqbQ2GdoKm0FRGQztGQztGSptDZWJlRsunObKNmnOZVbKxMuU3a3f1O1NTDS6SHFOXOc3yrprzzsm/BL59Fls1WszLjly1x13L6Z3P3V02x9MtPp1mcsSvvkkrL7PxPyS54Xh78t+itYiHxMuW2S25c6acwAAAAAAAAAAAAOtb7bnafbFPDZ9XqK0+41MVmUH+GX4oen5YMXpFoeri8q+C248vbD532/sTU7NvlptXW67I84y612w8Jwl96L/APTw00eK1JrOpfpsPIplr1VlxykY07xZZSGmosZI11GQm0ZKmwIgqbRkM7RkqbQ2GZlRsrE2VbNac5so2VzmVWysTLnd0N1NVtjUKjTRxCOHfqJJ91RB+Mn4t+CXN+5NrVazZwzZq443L6T3S3X02yNOtPpY83h3XSx3t8/xSf8ARdEemKxD42TLbJO5c2VzAAAAAAAAAAAAAAAOJ3k3d0u1KHp9XDijzddkcK2mf44S8H8n4pmbVi0al1w5r4rdVZfPu+242q2PPimu+0knivVQi+H0jNfcl8n4N88eS+Oav0PG5tM0ek+jq2Tnp7OpPENNRZPETTXUZBsyDaMlZ2hsJMqtlYmyrkXTnNlGy6YmyrZXOZQVnbvO4HZtqdruN93FpdBlZucfrL14qlPr5cT5L1w0dK028mflVx9o7y+hNi7I0+gohptJVGmmHSMespeMpPrKT82d4jT5NrTadzLeKyAAAAAAAAAAAAAAAAAGPUUQthKu2EbK5xcZ1zipwnF9U0+TQWJmJ3DxzfrsjlDj1OyE5x+1PQyl7cfN1SfVfqvn5N8kee+H21fW43iP+XL/AC8ktrlXKUJxlCcG4zhNOMoyXJpp9GcNPrRaJjcK8RGupPENL1J4hpepHENJ1Ici6YmyjkXTE2VbKxMqtlYmWbRaS3UWQpornddY+GFdcXKcn6JFiNsWtFY3L2ncLsghTwara6jbbylDQpqVNb6/WyXKx+i9n97J2rj15vmZ+ZNu1PJ63GKSSSSSWEksJLyOrwpAAAAAAAAAAAAAAAAAAAAAA6zvfuPotrxbvh3eoSxDVU4jcsdFLwnH0frjBi1Is9GHk3xT+We3o8K3w7P9fslynOH0jSrpqqE3BL9pHrW+nXlz5NnntjmH2MPMpk7eU+jqeTGnq6jiGjqHIaTqVbLpmZQ2VmZRkM7d53N7MNdtPhttT0WjeH310X3tkf2dfV+HN4XPlk6VxzLx5uXWnaO8vdd1d0tFsmvg0dWJySVmosxPUW/vS8vRYXod4rEeT5mTLbJO7S50rmAAAAAAAAAAAAAAAAAAAAAAAAENZ5PmnyafiB55vd2S6LW8VujxoNS8vFcc6Wx+tf3en3ce5nO2OJ8nsw829O1u8PFt590tdsqfDrKXGDeIXw9vT2e6fg/R4focLUmH1MXIpkjtLgskddoyGduzbp7i7Q2s1LT1d3p8+1qrswoXnwvrN8vup+uDdaTLz5eTTH5+b2zdDsv2fszhtsj9N1ccPvr4rghLzrr6R5rq8teZ2rSIfNy8q9+3lDvJt5gAAAAAAAAAAAAAAAAAAAAAAAAAAAACl1MbIyhZGM4TTjKE4qUZRfg0+qBE6dI2x2TbI1Tco1WaSUnlvSWcEX7oSUoxXuSMTjrL005eWvt2zbD7LtkaJqf0d6qyPSesl33+TCh/lEUiEvyslvbp3OMUkkkkksJLkkvI286QAAAAAAAAAAAAAAAAAAAAAAAAAAAAAAAAAAAAAAAAAAAAAAAAAAAAAAAAAAAAAAAAAAAAAAAAAAAAAAAAAAAAAAAB/9k="/>
          <p:cNvSpPr>
            <a:spLocks noChangeAspect="1" noChangeArrowheads="1"/>
          </p:cNvSpPr>
          <p:nvPr/>
        </p:nvSpPr>
        <p:spPr bwMode="auto">
          <a:xfrm>
            <a:off x="155575" y="-1203325"/>
            <a:ext cx="2895600" cy="2514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TextBox 8"/>
          <p:cNvSpPr txBox="1"/>
          <p:nvPr/>
        </p:nvSpPr>
        <p:spPr>
          <a:xfrm>
            <a:off x="8511685" y="2005310"/>
            <a:ext cx="3277985" cy="3416320"/>
          </a:xfrm>
          <a:prstGeom prst="rect">
            <a:avLst/>
          </a:prstGeom>
          <a:noFill/>
        </p:spPr>
        <p:txBody>
          <a:bodyPr wrap="square" rtlCol="0">
            <a:spAutoFit/>
          </a:bodyPr>
          <a:lstStyle/>
          <a:p>
            <a:r>
              <a:rPr lang="en-NZ" sz="2400" dirty="0">
                <a:solidFill>
                  <a:srgbClr val="FF0066"/>
                </a:solidFill>
              </a:rPr>
              <a:t>Our Vision</a:t>
            </a:r>
          </a:p>
          <a:p>
            <a:r>
              <a:rPr lang="en-NZ" sz="2400" dirty="0"/>
              <a:t>A world well informed and influenced by Pacific Youth. </a:t>
            </a:r>
          </a:p>
          <a:p>
            <a:endParaRPr lang="en-NZ" sz="2400" dirty="0">
              <a:solidFill>
                <a:srgbClr val="FF0066"/>
              </a:solidFill>
            </a:endParaRPr>
          </a:p>
          <a:p>
            <a:r>
              <a:rPr lang="en-NZ" sz="2400" dirty="0">
                <a:solidFill>
                  <a:srgbClr val="FF0066"/>
                </a:solidFill>
              </a:rPr>
              <a:t>Our Mission</a:t>
            </a:r>
          </a:p>
          <a:p>
            <a:r>
              <a:rPr lang="en-NZ" sz="2400" dirty="0"/>
              <a:t>To empower Pasifika young people to participate in all worlds</a:t>
            </a:r>
            <a:endParaRPr lang="en-NZ" sz="2800" b="1" dirty="0"/>
          </a:p>
        </p:txBody>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4893" t="15209" r="3432" b="6272"/>
          <a:stretch/>
        </p:blipFill>
        <p:spPr>
          <a:xfrm>
            <a:off x="739778" y="1311275"/>
            <a:ext cx="6858045" cy="4721371"/>
          </a:xfrm>
          <a:prstGeom prst="rect">
            <a:avLst/>
          </a:prstGeom>
        </p:spPr>
      </p:pic>
    </p:spTree>
    <p:extLst>
      <p:ext uri="{BB962C8B-B14F-4D97-AF65-F5344CB8AC3E}">
        <p14:creationId xmlns:p14="http://schemas.microsoft.com/office/powerpoint/2010/main" val="2809555098"/>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96621" y="215677"/>
            <a:ext cx="8810171" cy="1446550"/>
          </a:xfrm>
          <a:prstGeom prst="rect">
            <a:avLst/>
          </a:prstGeom>
          <a:noFill/>
        </p:spPr>
        <p:txBody>
          <a:bodyPr wrap="square" rtlCol="0">
            <a:spAutoFit/>
          </a:bodyPr>
          <a:lstStyle/>
          <a:p>
            <a:r>
              <a:rPr lang="en-NZ" sz="4400" dirty="0" smtClean="0">
                <a:solidFill>
                  <a:srgbClr val="FF0066"/>
                </a:solidFill>
                <a:latin typeface="Georgia" panose="02040502050405020303" pitchFamily="18" charset="0"/>
              </a:rPr>
              <a:t>History of the ‘</a:t>
            </a:r>
            <a:r>
              <a:rPr lang="en-NZ" sz="4400" dirty="0" err="1" smtClean="0">
                <a:solidFill>
                  <a:srgbClr val="FF0066"/>
                </a:solidFill>
                <a:latin typeface="Georgia" panose="02040502050405020303" pitchFamily="18" charset="0"/>
              </a:rPr>
              <a:t>va</a:t>
            </a:r>
            <a:r>
              <a:rPr lang="en-NZ" sz="4400" dirty="0" smtClean="0">
                <a:solidFill>
                  <a:srgbClr val="FF0066"/>
                </a:solidFill>
                <a:latin typeface="Georgia" panose="02040502050405020303" pitchFamily="18" charset="0"/>
              </a:rPr>
              <a:t>’ and Pacific people in NZ</a:t>
            </a:r>
            <a:endParaRPr lang="en-NZ" sz="4400" dirty="0">
              <a:solidFill>
                <a:srgbClr val="FF0066"/>
              </a:solidFill>
              <a:latin typeface="Georgia" panose="02040502050405020303" pitchFamily="18" charset="0"/>
            </a:endParaRPr>
          </a:p>
        </p:txBody>
      </p:sp>
      <p:pic>
        <p:nvPicPr>
          <p:cNvPr id="6" name="Picture 5" descr="C:\Users\Josiah\Dropbox\PYLAT\Communications\Logos\PYLAT Logo 2015.bmp"/>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1058" b="4131"/>
          <a:stretch/>
        </p:blipFill>
        <p:spPr bwMode="auto">
          <a:xfrm>
            <a:off x="10150678" y="129991"/>
            <a:ext cx="1942999" cy="1710255"/>
          </a:xfrm>
          <a:prstGeom prst="rect">
            <a:avLst/>
          </a:prstGeom>
          <a:noFill/>
          <a:ln>
            <a:noFill/>
          </a:ln>
          <a:extLst>
            <a:ext uri="{53640926-AAD7-44D8-BBD7-CCE9431645EC}">
              <a14:shadowObscured xmlns:a14="http://schemas.microsoft.com/office/drawing/2010/main"/>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22388" b="66903"/>
          <a:stretch/>
        </p:blipFill>
        <p:spPr>
          <a:xfrm>
            <a:off x="0" y="6115665"/>
            <a:ext cx="12192000" cy="816075"/>
          </a:xfrm>
          <a:prstGeom prst="rect">
            <a:avLst/>
          </a:prstGeom>
        </p:spPr>
      </p:pic>
      <p:sp>
        <p:nvSpPr>
          <p:cNvPr id="2" name="TextBox 1"/>
          <p:cNvSpPr txBox="1"/>
          <p:nvPr/>
        </p:nvSpPr>
        <p:spPr>
          <a:xfrm>
            <a:off x="5522867" y="1717755"/>
            <a:ext cx="4354958" cy="1200329"/>
          </a:xfrm>
          <a:prstGeom prst="rect">
            <a:avLst/>
          </a:prstGeom>
          <a:noFill/>
        </p:spPr>
        <p:txBody>
          <a:bodyPr wrap="square" rtlCol="0">
            <a:spAutoFit/>
          </a:bodyPr>
          <a:lstStyle/>
          <a:p>
            <a:r>
              <a:rPr lang="en-NZ" dirty="0" smtClean="0"/>
              <a:t>A blockage in the </a:t>
            </a:r>
            <a:r>
              <a:rPr lang="en-NZ" dirty="0" err="1" smtClean="0"/>
              <a:t>va</a:t>
            </a:r>
            <a:r>
              <a:rPr lang="en-NZ" dirty="0" smtClean="0"/>
              <a:t> occurred in the 1970’s and 80’s when the jobs became scarce and Pasifika people were targeted in the Dawn Raids. </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2867" y="2918084"/>
            <a:ext cx="4253023" cy="2849526"/>
          </a:xfrm>
          <a:prstGeom prst="rect">
            <a:avLst/>
          </a:prstGeom>
        </p:spPr>
      </p:pic>
      <p:sp>
        <p:nvSpPr>
          <p:cNvPr id="7" name="TextBox 6"/>
          <p:cNvSpPr txBox="1"/>
          <p:nvPr/>
        </p:nvSpPr>
        <p:spPr>
          <a:xfrm>
            <a:off x="435863" y="1818542"/>
            <a:ext cx="4217812" cy="923330"/>
          </a:xfrm>
          <a:prstGeom prst="rect">
            <a:avLst/>
          </a:prstGeom>
          <a:noFill/>
        </p:spPr>
        <p:txBody>
          <a:bodyPr wrap="square" rtlCol="0">
            <a:spAutoFit/>
          </a:bodyPr>
          <a:lstStyle/>
          <a:p>
            <a:r>
              <a:rPr lang="en-NZ" dirty="0"/>
              <a:t>The </a:t>
            </a:r>
            <a:r>
              <a:rPr lang="en-NZ" dirty="0" err="1"/>
              <a:t>va</a:t>
            </a:r>
            <a:r>
              <a:rPr lang="en-NZ" dirty="0"/>
              <a:t> flowed in the 1950’s when Pasifika peoples were welcomed into employment in NZ to fill the labour shortage </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863" y="2875444"/>
            <a:ext cx="2880597" cy="2892166"/>
          </a:xfrm>
          <a:prstGeom prst="rect">
            <a:avLst/>
          </a:prstGeom>
        </p:spPr>
      </p:pic>
    </p:spTree>
    <p:extLst>
      <p:ext uri="{BB962C8B-B14F-4D97-AF65-F5344CB8AC3E}">
        <p14:creationId xmlns:p14="http://schemas.microsoft.com/office/powerpoint/2010/main" val="363501877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Josiah\Dropbox\PYLAT\Communications\Logos\PYLAT Logo 2015.bmp"/>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1058" b="4131"/>
          <a:stretch/>
        </p:blipFill>
        <p:spPr bwMode="auto">
          <a:xfrm>
            <a:off x="10150678" y="129991"/>
            <a:ext cx="1942999" cy="1710255"/>
          </a:xfrm>
          <a:prstGeom prst="rect">
            <a:avLst/>
          </a:prstGeom>
          <a:noFill/>
          <a:ln>
            <a:noFill/>
          </a:ln>
          <a:extLst>
            <a:ext uri="{53640926-AAD7-44D8-BBD7-CCE9431645EC}">
              <a14:shadowObscured xmlns:a14="http://schemas.microsoft.com/office/drawing/2010/main"/>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22388" b="66903"/>
          <a:stretch/>
        </p:blipFill>
        <p:spPr>
          <a:xfrm>
            <a:off x="0" y="6115665"/>
            <a:ext cx="12192000" cy="816075"/>
          </a:xfrm>
          <a:prstGeom prst="rect">
            <a:avLst/>
          </a:prstGeom>
        </p:spPr>
      </p:pic>
      <p:sp>
        <p:nvSpPr>
          <p:cNvPr id="2" name="TextBox 1"/>
          <p:cNvSpPr txBox="1"/>
          <p:nvPr/>
        </p:nvSpPr>
        <p:spPr>
          <a:xfrm>
            <a:off x="6016978" y="4979222"/>
            <a:ext cx="6000044" cy="1015663"/>
          </a:xfrm>
          <a:prstGeom prst="rect">
            <a:avLst/>
          </a:prstGeom>
          <a:noFill/>
        </p:spPr>
        <p:txBody>
          <a:bodyPr wrap="square" rtlCol="0">
            <a:spAutoFit/>
          </a:bodyPr>
          <a:lstStyle/>
          <a:p>
            <a:r>
              <a:rPr lang="en-NZ" sz="2000" dirty="0" smtClean="0"/>
              <a:t>Since, a number of initiatives have been created to help Pasifika people close gaps and find work in New Zealand beginning to re-establish the </a:t>
            </a:r>
            <a:r>
              <a:rPr lang="en-NZ" sz="2000" dirty="0" err="1" smtClean="0"/>
              <a:t>va</a:t>
            </a:r>
            <a:endParaRPr lang="en-NZ" sz="2000" dirty="0"/>
          </a:p>
        </p:txBody>
      </p:sp>
      <p:sp>
        <p:nvSpPr>
          <p:cNvPr id="8" name="TextBox 7"/>
          <p:cNvSpPr txBox="1"/>
          <p:nvPr/>
        </p:nvSpPr>
        <p:spPr>
          <a:xfrm>
            <a:off x="2720621" y="1948337"/>
            <a:ext cx="1930401" cy="3785652"/>
          </a:xfrm>
          <a:prstGeom prst="rect">
            <a:avLst/>
          </a:prstGeom>
          <a:noFill/>
        </p:spPr>
        <p:txBody>
          <a:bodyPr wrap="square" rtlCol="0">
            <a:spAutoFit/>
          </a:bodyPr>
          <a:lstStyle/>
          <a:p>
            <a:r>
              <a:rPr lang="en-NZ" sz="2000" dirty="0" smtClean="0"/>
              <a:t>In 1982 the Privy Council declared that in 100,000’s of Samoan’s were NZ citizens.</a:t>
            </a:r>
          </a:p>
          <a:p>
            <a:endParaRPr lang="en-NZ" sz="2000" dirty="0"/>
          </a:p>
          <a:p>
            <a:endParaRPr lang="en-NZ" sz="2000" dirty="0" smtClean="0"/>
          </a:p>
          <a:p>
            <a:endParaRPr lang="en-NZ" sz="2000" dirty="0"/>
          </a:p>
          <a:p>
            <a:r>
              <a:rPr lang="en-NZ" sz="2000" dirty="0" smtClean="0"/>
              <a:t> </a:t>
            </a:r>
            <a:endParaRPr lang="en-NZ" sz="2000" dirty="0"/>
          </a:p>
          <a:p>
            <a:r>
              <a:rPr lang="en-NZ" sz="2000" dirty="0" smtClean="0"/>
              <a:t>The government quickly reversed this. </a:t>
            </a:r>
            <a:endParaRPr lang="en-NZ" sz="20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032" y="1992887"/>
            <a:ext cx="2606590" cy="3881218"/>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0" y="1992887"/>
            <a:ext cx="5921022" cy="2960511"/>
          </a:xfrm>
          <a:prstGeom prst="rect">
            <a:avLst/>
          </a:prstGeom>
        </p:spPr>
      </p:pic>
      <p:sp>
        <p:nvSpPr>
          <p:cNvPr id="10" name="TextBox 9"/>
          <p:cNvSpPr txBox="1"/>
          <p:nvPr/>
        </p:nvSpPr>
        <p:spPr>
          <a:xfrm>
            <a:off x="396621" y="215677"/>
            <a:ext cx="8810171" cy="1446550"/>
          </a:xfrm>
          <a:prstGeom prst="rect">
            <a:avLst/>
          </a:prstGeom>
          <a:noFill/>
        </p:spPr>
        <p:txBody>
          <a:bodyPr wrap="square" rtlCol="0">
            <a:spAutoFit/>
          </a:bodyPr>
          <a:lstStyle/>
          <a:p>
            <a:r>
              <a:rPr lang="en-NZ" sz="4400" dirty="0" smtClean="0">
                <a:solidFill>
                  <a:srgbClr val="FF0066"/>
                </a:solidFill>
                <a:latin typeface="Georgia" panose="02040502050405020303" pitchFamily="18" charset="0"/>
              </a:rPr>
              <a:t>History of the ‘</a:t>
            </a:r>
            <a:r>
              <a:rPr lang="en-NZ" sz="4400" dirty="0" err="1" smtClean="0">
                <a:solidFill>
                  <a:srgbClr val="FF0066"/>
                </a:solidFill>
                <a:latin typeface="Georgia" panose="02040502050405020303" pitchFamily="18" charset="0"/>
              </a:rPr>
              <a:t>va</a:t>
            </a:r>
            <a:r>
              <a:rPr lang="en-NZ" sz="4400" dirty="0" smtClean="0">
                <a:solidFill>
                  <a:srgbClr val="FF0066"/>
                </a:solidFill>
                <a:latin typeface="Georgia" panose="02040502050405020303" pitchFamily="18" charset="0"/>
              </a:rPr>
              <a:t>’ and Pacific people in NZ</a:t>
            </a:r>
            <a:endParaRPr lang="en-NZ" sz="4400" dirty="0">
              <a:solidFill>
                <a:srgbClr val="FF0066"/>
              </a:solidFill>
              <a:latin typeface="Georgia" panose="02040502050405020303" pitchFamily="18" charset="0"/>
            </a:endParaRPr>
          </a:p>
        </p:txBody>
      </p:sp>
    </p:spTree>
    <p:extLst>
      <p:ext uri="{BB962C8B-B14F-4D97-AF65-F5344CB8AC3E}">
        <p14:creationId xmlns:p14="http://schemas.microsoft.com/office/powerpoint/2010/main" val="1540538647"/>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77370" y="600397"/>
            <a:ext cx="8810171" cy="769441"/>
          </a:xfrm>
          <a:prstGeom prst="rect">
            <a:avLst/>
          </a:prstGeom>
          <a:noFill/>
        </p:spPr>
        <p:txBody>
          <a:bodyPr wrap="square" rtlCol="0">
            <a:spAutoFit/>
          </a:bodyPr>
          <a:lstStyle/>
          <a:p>
            <a:r>
              <a:rPr lang="en-NZ" sz="4400" dirty="0">
                <a:solidFill>
                  <a:srgbClr val="FF0066"/>
                </a:solidFill>
                <a:latin typeface="Georgia" panose="02040502050405020303" pitchFamily="18" charset="0"/>
              </a:rPr>
              <a:t>Close  </a:t>
            </a:r>
          </a:p>
        </p:txBody>
      </p:sp>
      <p:pic>
        <p:nvPicPr>
          <p:cNvPr id="6" name="Picture 5" descr="C:\Users\Josiah\Dropbox\PYLAT\Communications\Logos\PYLAT Logo 2015.bmp"/>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1058" b="4131"/>
          <a:stretch/>
        </p:blipFill>
        <p:spPr bwMode="auto">
          <a:xfrm>
            <a:off x="10150678" y="129991"/>
            <a:ext cx="1942999" cy="1710255"/>
          </a:xfrm>
          <a:prstGeom prst="rect">
            <a:avLst/>
          </a:prstGeom>
          <a:noFill/>
          <a:ln>
            <a:noFill/>
          </a:ln>
          <a:extLst>
            <a:ext uri="{53640926-AAD7-44D8-BBD7-CCE9431645EC}">
              <a14:shadowObscured xmlns:a14="http://schemas.microsoft.com/office/drawing/2010/main"/>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22388" b="66903"/>
          <a:stretch/>
        </p:blipFill>
        <p:spPr>
          <a:xfrm>
            <a:off x="0" y="6115665"/>
            <a:ext cx="12192000" cy="816075"/>
          </a:xfrm>
          <a:prstGeom prst="rect">
            <a:avLst/>
          </a:prstGeom>
        </p:spPr>
      </p:pic>
      <p:sp>
        <p:nvSpPr>
          <p:cNvPr id="5" name="TextBox 4"/>
          <p:cNvSpPr txBox="1"/>
          <p:nvPr/>
        </p:nvSpPr>
        <p:spPr>
          <a:xfrm>
            <a:off x="1340507" y="2986235"/>
            <a:ext cx="8810171" cy="769441"/>
          </a:xfrm>
          <a:prstGeom prst="rect">
            <a:avLst/>
          </a:prstGeom>
          <a:noFill/>
        </p:spPr>
        <p:txBody>
          <a:bodyPr wrap="square" rtlCol="0">
            <a:spAutoFit/>
          </a:bodyPr>
          <a:lstStyle/>
          <a:p>
            <a:pPr algn="ctr"/>
            <a:r>
              <a:rPr lang="en-NZ" sz="4400" dirty="0">
                <a:latin typeface="Georgia" panose="02040502050405020303" pitchFamily="18" charset="0"/>
              </a:rPr>
              <a:t>Thanks for having </a:t>
            </a:r>
            <a:r>
              <a:rPr lang="en-NZ" sz="4400" dirty="0" smtClean="0">
                <a:latin typeface="Georgia" panose="02040502050405020303" pitchFamily="18" charset="0"/>
              </a:rPr>
              <a:t>me!  </a:t>
            </a:r>
            <a:endParaRPr lang="en-NZ" sz="4400" dirty="0">
              <a:latin typeface="Georgia" panose="02040502050405020303" pitchFamily="18" charset="0"/>
            </a:endParaRPr>
          </a:p>
        </p:txBody>
      </p:sp>
    </p:spTree>
    <p:extLst>
      <p:ext uri="{BB962C8B-B14F-4D97-AF65-F5344CB8AC3E}">
        <p14:creationId xmlns:p14="http://schemas.microsoft.com/office/powerpoint/2010/main" val="366042054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579733" y="378966"/>
            <a:ext cx="7667795" cy="1015663"/>
          </a:xfrm>
          <a:prstGeom prst="rect">
            <a:avLst/>
          </a:prstGeom>
          <a:noFill/>
        </p:spPr>
        <p:txBody>
          <a:bodyPr wrap="square" rtlCol="0">
            <a:spAutoFit/>
          </a:bodyPr>
          <a:lstStyle/>
          <a:p>
            <a:r>
              <a:rPr lang="en-NZ" sz="6000" dirty="0" smtClean="0">
                <a:solidFill>
                  <a:srgbClr val="FF0066"/>
                </a:solidFill>
                <a:latin typeface="Georgia" panose="02040502050405020303" pitchFamily="18" charset="0"/>
              </a:rPr>
              <a:t>What we do</a:t>
            </a:r>
            <a:endParaRPr lang="en-NZ" sz="6000" dirty="0">
              <a:solidFill>
                <a:srgbClr val="FF0066"/>
              </a:solidFill>
              <a:latin typeface="Georgia" panose="02040502050405020303" pitchFamily="18" charset="0"/>
            </a:endParaRPr>
          </a:p>
        </p:txBody>
      </p:sp>
      <p:pic>
        <p:nvPicPr>
          <p:cNvPr id="6" name="Picture 5" descr="C:\Users\Josiah\Dropbox\PYLAT\Communications\Logos\PYLAT Logo 2015.bmp"/>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1058" b="4131"/>
          <a:stretch/>
        </p:blipFill>
        <p:spPr bwMode="auto">
          <a:xfrm>
            <a:off x="10150678" y="129991"/>
            <a:ext cx="1942999" cy="1710255"/>
          </a:xfrm>
          <a:prstGeom prst="rect">
            <a:avLst/>
          </a:prstGeom>
          <a:noFill/>
          <a:ln>
            <a:noFill/>
          </a:ln>
          <a:extLst>
            <a:ext uri="{53640926-AAD7-44D8-BBD7-CCE9431645EC}">
              <a14:shadowObscured xmlns:a14="http://schemas.microsoft.com/office/drawing/2010/main"/>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22388" b="66903"/>
          <a:stretch/>
        </p:blipFill>
        <p:spPr>
          <a:xfrm>
            <a:off x="0" y="6115665"/>
            <a:ext cx="12192000" cy="816075"/>
          </a:xfrm>
          <a:prstGeom prst="rect">
            <a:avLst/>
          </a:prstGeom>
        </p:spPr>
      </p:pic>
      <p:sp>
        <p:nvSpPr>
          <p:cNvPr id="5" name="TextBox 4"/>
          <p:cNvSpPr txBox="1"/>
          <p:nvPr/>
        </p:nvSpPr>
        <p:spPr>
          <a:xfrm>
            <a:off x="157170" y="985118"/>
            <a:ext cx="9761530" cy="2431435"/>
          </a:xfrm>
          <a:prstGeom prst="rect">
            <a:avLst/>
          </a:prstGeom>
          <a:noFill/>
        </p:spPr>
        <p:txBody>
          <a:bodyPr wrap="square" rtlCol="0">
            <a:spAutoFit/>
          </a:bodyPr>
          <a:lstStyle/>
          <a:p>
            <a:endParaRPr lang="en-NZ" sz="3000" dirty="0">
              <a:solidFill>
                <a:srgbClr val="FF0066"/>
              </a:solidFill>
            </a:endParaRPr>
          </a:p>
          <a:p>
            <a:pPr marL="457200" indent="-457200">
              <a:spcAft>
                <a:spcPts val="1200"/>
              </a:spcAft>
              <a:buFont typeface="Arial" panose="020B0604020202020204" pitchFamily="34" charset="0"/>
              <a:buChar char="•"/>
            </a:pPr>
            <a:r>
              <a:rPr lang="en-NZ" sz="2400" dirty="0"/>
              <a:t>Sit on boards and advisory groups, deliver workshops.  </a:t>
            </a:r>
          </a:p>
          <a:p>
            <a:pPr marL="457200" indent="-457200">
              <a:spcAft>
                <a:spcPts val="1200"/>
              </a:spcAft>
              <a:buFont typeface="Arial" panose="020B0604020202020204" pitchFamily="34" charset="0"/>
              <a:buChar char="•"/>
            </a:pPr>
            <a:r>
              <a:rPr lang="en-NZ" sz="2400" dirty="0"/>
              <a:t>Represent Pasifika in the Canterbury Youth Sector</a:t>
            </a:r>
          </a:p>
          <a:p>
            <a:pPr marL="457200" indent="-457200">
              <a:spcAft>
                <a:spcPts val="1200"/>
              </a:spcAft>
              <a:buFont typeface="Arial" panose="020B0604020202020204" pitchFamily="34" charset="0"/>
              <a:buChar char="•"/>
            </a:pPr>
            <a:r>
              <a:rPr lang="en-NZ" sz="2400" dirty="0"/>
              <a:t>Our own projects</a:t>
            </a:r>
            <a:r>
              <a:rPr lang="en-NZ" sz="3000" dirty="0"/>
              <a:t/>
            </a:r>
            <a:br>
              <a:rPr lang="en-NZ" sz="3000" dirty="0"/>
            </a:br>
            <a:endParaRPr lang="en-NZ" sz="3000" b="1" dirty="0"/>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b="1635"/>
          <a:stretch/>
        </p:blipFill>
        <p:spPr>
          <a:xfrm>
            <a:off x="-40269" y="2972499"/>
            <a:ext cx="4260577" cy="3143166"/>
          </a:xfrm>
          <a:prstGeom prst="rect">
            <a:avLst/>
          </a:prstGeom>
        </p:spPr>
      </p:pic>
      <p:pic>
        <p:nvPicPr>
          <p:cNvPr id="102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9289" t="2269" r="15073" b="25672"/>
          <a:stretch/>
        </p:blipFill>
        <p:spPr bwMode="auto">
          <a:xfrm>
            <a:off x="4107544" y="2972499"/>
            <a:ext cx="3363486" cy="3142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Users\rew63\Dropbox\PYLAT\Photos and Videos\2017\Huskies at Rikis Bday\20171014_183116.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026" r="4805" b="17784"/>
          <a:stretch/>
        </p:blipFill>
        <p:spPr bwMode="auto">
          <a:xfrm>
            <a:off x="7471029" y="2972787"/>
            <a:ext cx="4720971" cy="3142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69368"/>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07975" y="323398"/>
            <a:ext cx="8721725" cy="1323439"/>
          </a:xfrm>
          <a:prstGeom prst="rect">
            <a:avLst/>
          </a:prstGeom>
          <a:noFill/>
        </p:spPr>
        <p:txBody>
          <a:bodyPr wrap="square" rtlCol="0">
            <a:spAutoFit/>
          </a:bodyPr>
          <a:lstStyle/>
          <a:p>
            <a:r>
              <a:rPr lang="en-NZ" sz="4000" dirty="0">
                <a:solidFill>
                  <a:srgbClr val="FF0066"/>
                </a:solidFill>
                <a:latin typeface="Georgia" panose="02040502050405020303" pitchFamily="18" charset="0"/>
              </a:rPr>
              <a:t>Pacific Youth Parliament: </a:t>
            </a:r>
          </a:p>
          <a:p>
            <a:r>
              <a:rPr lang="en-NZ" sz="4000" dirty="0">
                <a:solidFill>
                  <a:srgbClr val="FF0066"/>
                </a:solidFill>
                <a:latin typeface="Georgia" panose="02040502050405020303" pitchFamily="18" charset="0"/>
              </a:rPr>
              <a:t>Our Movement</a:t>
            </a:r>
          </a:p>
        </p:txBody>
      </p:sp>
      <p:pic>
        <p:nvPicPr>
          <p:cNvPr id="6" name="Picture 5" descr="C:\Users\Josiah\Dropbox\PYLAT\Communications\Logos\PYLAT Logo 2015.bmp"/>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1058" b="4131"/>
          <a:stretch/>
        </p:blipFill>
        <p:spPr bwMode="auto">
          <a:xfrm>
            <a:off x="10150678" y="129991"/>
            <a:ext cx="1942999" cy="1710255"/>
          </a:xfrm>
          <a:prstGeom prst="rect">
            <a:avLst/>
          </a:prstGeom>
          <a:noFill/>
          <a:ln>
            <a:noFill/>
          </a:ln>
          <a:extLst>
            <a:ext uri="{53640926-AAD7-44D8-BBD7-CCE9431645EC}">
              <a14:shadowObscured xmlns:a14="http://schemas.microsoft.com/office/drawing/2010/main"/>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22388" b="66903"/>
          <a:stretch/>
        </p:blipFill>
        <p:spPr>
          <a:xfrm>
            <a:off x="0" y="6115665"/>
            <a:ext cx="12192000" cy="816075"/>
          </a:xfrm>
          <a:prstGeom prst="rect">
            <a:avLst/>
          </a:prstGeom>
        </p:spPr>
      </p:pic>
      <p:sp>
        <p:nvSpPr>
          <p:cNvPr id="2" name="AutoShape 2" descr="https://photos-2.dropbox.com/t/2/AABgFDEMIrHAu6Yuvl_IeZKIFAwZvO5UEMIlyJo92n6Q9Q/12/150070007/jpeg/32x32/1/_/1/2/182804_168176516563861_4911511_n.jpg/EJWz5nkY7u8BIAIoAg/YaTAOiVCF3_0PmNrhvN35hnc-rJGzGdTNSHwqQjpyJg?size=1280x960&amp;size_mode=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5" name="AutoShape 8" descr="https://photos-4.dropbox.com/t/2/AAAfSf-VjIg1emEfY9QKL4a8hVDKwCHKsvR0eLPeQ2009g/12/150070007/jpeg/32x32/1/_/1/2/Cultural%20Diversity%20Forum%20002.jpg/EJWz5nkY7u8BIAIoAg/Z5POtAOeTTFTBUdHAgwYI4cgg3QVzZy_HIoEs0wHJ6o?size=1280x960&amp;size_mode=3"/>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7238" t="21661" r="2863" b="24565"/>
          <a:stretch/>
        </p:blipFill>
        <p:spPr>
          <a:xfrm>
            <a:off x="307975" y="1840246"/>
            <a:ext cx="10099966" cy="4014454"/>
          </a:xfrm>
          <a:prstGeom prst="rect">
            <a:avLst/>
          </a:prstGeom>
        </p:spPr>
      </p:pic>
    </p:spTree>
    <p:extLst>
      <p:ext uri="{BB962C8B-B14F-4D97-AF65-F5344CB8AC3E}">
        <p14:creationId xmlns:p14="http://schemas.microsoft.com/office/powerpoint/2010/main" val="108835545"/>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960732" y="2606491"/>
            <a:ext cx="8785939" cy="1015663"/>
          </a:xfrm>
          <a:prstGeom prst="rect">
            <a:avLst/>
          </a:prstGeom>
          <a:noFill/>
        </p:spPr>
        <p:txBody>
          <a:bodyPr wrap="square" rtlCol="0">
            <a:spAutoFit/>
          </a:bodyPr>
          <a:lstStyle/>
          <a:p>
            <a:pPr algn="ctr"/>
            <a:r>
              <a:rPr lang="en-NZ" sz="6000" dirty="0">
                <a:solidFill>
                  <a:srgbClr val="FF0066"/>
                </a:solidFill>
                <a:latin typeface="Georgia" panose="02040502050405020303" pitchFamily="18" charset="0"/>
              </a:rPr>
              <a:t>Statistical Overview </a:t>
            </a:r>
          </a:p>
        </p:txBody>
      </p:sp>
      <p:pic>
        <p:nvPicPr>
          <p:cNvPr id="6" name="Picture 5" descr="C:\Users\Josiah\Dropbox\PYLAT\Communications\Logos\PYLAT Logo 2015.bmp"/>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1058" b="4131"/>
          <a:stretch/>
        </p:blipFill>
        <p:spPr bwMode="auto">
          <a:xfrm>
            <a:off x="10150678" y="129991"/>
            <a:ext cx="1942999" cy="1710255"/>
          </a:xfrm>
          <a:prstGeom prst="rect">
            <a:avLst/>
          </a:prstGeom>
          <a:noFill/>
          <a:ln>
            <a:noFill/>
          </a:ln>
          <a:extLst>
            <a:ext uri="{53640926-AAD7-44D8-BBD7-CCE9431645EC}">
              <a14:shadowObscured xmlns:a14="http://schemas.microsoft.com/office/drawing/2010/main"/>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22388" b="66903"/>
          <a:stretch/>
        </p:blipFill>
        <p:spPr>
          <a:xfrm>
            <a:off x="0" y="6115665"/>
            <a:ext cx="12192000" cy="816075"/>
          </a:xfrm>
          <a:prstGeom prst="rect">
            <a:avLst/>
          </a:prstGeom>
        </p:spPr>
      </p:pic>
    </p:spTree>
    <p:extLst>
      <p:ext uri="{BB962C8B-B14F-4D97-AF65-F5344CB8AC3E}">
        <p14:creationId xmlns:p14="http://schemas.microsoft.com/office/powerpoint/2010/main" val="2359547998"/>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513631" y="361346"/>
            <a:ext cx="8785939" cy="1015663"/>
          </a:xfrm>
          <a:prstGeom prst="rect">
            <a:avLst/>
          </a:prstGeom>
          <a:noFill/>
        </p:spPr>
        <p:txBody>
          <a:bodyPr wrap="square" rtlCol="0">
            <a:spAutoFit/>
          </a:bodyPr>
          <a:lstStyle/>
          <a:p>
            <a:r>
              <a:rPr lang="en-NZ" sz="6000" dirty="0">
                <a:solidFill>
                  <a:srgbClr val="FF0066"/>
                </a:solidFill>
                <a:latin typeface="Georgia" panose="02040502050405020303" pitchFamily="18" charset="0"/>
              </a:rPr>
              <a:t>Pasifika Snapshot in NZ</a:t>
            </a:r>
          </a:p>
        </p:txBody>
      </p:sp>
      <p:pic>
        <p:nvPicPr>
          <p:cNvPr id="6" name="Picture 5" descr="C:\Users\Josiah\Dropbox\PYLAT\Communications\Logos\PYLAT Logo 2015.bmp"/>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1058" b="4131"/>
          <a:stretch/>
        </p:blipFill>
        <p:spPr bwMode="auto">
          <a:xfrm>
            <a:off x="10150678" y="129991"/>
            <a:ext cx="1942999" cy="1710255"/>
          </a:xfrm>
          <a:prstGeom prst="rect">
            <a:avLst/>
          </a:prstGeom>
          <a:noFill/>
          <a:ln>
            <a:noFill/>
          </a:ln>
          <a:extLst>
            <a:ext uri="{53640926-AAD7-44D8-BBD7-CCE9431645EC}">
              <a14:shadowObscured xmlns:a14="http://schemas.microsoft.com/office/drawing/2010/main"/>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22388" b="66903"/>
          <a:stretch/>
        </p:blipFill>
        <p:spPr>
          <a:xfrm>
            <a:off x="0" y="6115665"/>
            <a:ext cx="12192000" cy="816075"/>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613189302"/>
              </p:ext>
            </p:extLst>
          </p:nvPr>
        </p:nvGraphicFramePr>
        <p:xfrm>
          <a:off x="295478" y="2047520"/>
          <a:ext cx="9740888" cy="3604908"/>
        </p:xfrm>
        <a:graphic>
          <a:graphicData uri="http://schemas.openxmlformats.org/drawingml/2006/table">
            <a:tbl>
              <a:tblPr firstRow="1" bandRow="1">
                <a:tableStyleId>{5C22544A-7EE6-4342-B048-85BDC9FD1C3A}</a:tableStyleId>
              </a:tblPr>
              <a:tblGrid>
                <a:gridCol w="5528837">
                  <a:extLst>
                    <a:ext uri="{9D8B030D-6E8A-4147-A177-3AD203B41FA5}">
                      <a16:colId xmlns:a16="http://schemas.microsoft.com/office/drawing/2014/main" val="20000"/>
                    </a:ext>
                  </a:extLst>
                </a:gridCol>
                <a:gridCol w="1391337">
                  <a:extLst>
                    <a:ext uri="{9D8B030D-6E8A-4147-A177-3AD203B41FA5}">
                      <a16:colId xmlns:a16="http://schemas.microsoft.com/office/drawing/2014/main" val="20001"/>
                    </a:ext>
                  </a:extLst>
                </a:gridCol>
                <a:gridCol w="1446439">
                  <a:extLst>
                    <a:ext uri="{9D8B030D-6E8A-4147-A177-3AD203B41FA5}">
                      <a16:colId xmlns:a16="http://schemas.microsoft.com/office/drawing/2014/main" val="20002"/>
                    </a:ext>
                  </a:extLst>
                </a:gridCol>
                <a:gridCol w="1374275">
                  <a:extLst>
                    <a:ext uri="{9D8B030D-6E8A-4147-A177-3AD203B41FA5}">
                      <a16:colId xmlns:a16="http://schemas.microsoft.com/office/drawing/2014/main" val="20003"/>
                    </a:ext>
                  </a:extLst>
                </a:gridCol>
              </a:tblGrid>
              <a:tr h="474330">
                <a:tc>
                  <a:txBody>
                    <a:bodyPr/>
                    <a:lstStyle/>
                    <a:p>
                      <a:endParaRPr lang="en-NZ" sz="2400" dirty="0"/>
                    </a:p>
                  </a:txBody>
                  <a:tcPr>
                    <a:lnB w="12700" cap="flat" cmpd="sng" algn="ctr">
                      <a:solidFill>
                        <a:schemeClr val="bg1">
                          <a:lumMod val="85000"/>
                        </a:schemeClr>
                      </a:solidFill>
                      <a:prstDash val="solid"/>
                      <a:round/>
                      <a:headEnd type="none" w="med" len="med"/>
                      <a:tailEnd type="none" w="med" len="med"/>
                    </a:lnB>
                    <a:solidFill>
                      <a:srgbClr val="00B0F0"/>
                    </a:solidFill>
                  </a:tcPr>
                </a:tc>
                <a:tc>
                  <a:txBody>
                    <a:bodyPr/>
                    <a:lstStyle/>
                    <a:p>
                      <a:r>
                        <a:rPr lang="en-NZ" sz="2400" dirty="0"/>
                        <a:t>Pasifika</a:t>
                      </a:r>
                    </a:p>
                  </a:txBody>
                  <a:tcPr>
                    <a:lnB w="12700" cap="flat" cmpd="sng" algn="ctr">
                      <a:solidFill>
                        <a:schemeClr val="bg1">
                          <a:lumMod val="85000"/>
                        </a:schemeClr>
                      </a:solidFill>
                      <a:prstDash val="solid"/>
                      <a:round/>
                      <a:headEnd type="none" w="med" len="med"/>
                      <a:tailEnd type="none" w="med" len="med"/>
                    </a:lnB>
                    <a:solidFill>
                      <a:srgbClr val="00B0F0"/>
                    </a:solidFill>
                  </a:tcPr>
                </a:tc>
                <a:tc>
                  <a:txBody>
                    <a:bodyPr/>
                    <a:lstStyle/>
                    <a:p>
                      <a:r>
                        <a:rPr lang="en-NZ" sz="2400" dirty="0"/>
                        <a:t>European</a:t>
                      </a:r>
                    </a:p>
                  </a:txBody>
                  <a:tcPr>
                    <a:lnB w="12700" cap="flat" cmpd="sng" algn="ctr">
                      <a:solidFill>
                        <a:schemeClr val="bg1">
                          <a:lumMod val="85000"/>
                        </a:schemeClr>
                      </a:solidFill>
                      <a:prstDash val="solid"/>
                      <a:round/>
                      <a:headEnd type="none" w="med" len="med"/>
                      <a:tailEnd type="none" w="med" len="med"/>
                    </a:lnB>
                    <a:solidFill>
                      <a:srgbClr val="00B0F0"/>
                    </a:solidFill>
                  </a:tcPr>
                </a:tc>
                <a:tc>
                  <a:txBody>
                    <a:bodyPr/>
                    <a:lstStyle/>
                    <a:p>
                      <a:r>
                        <a:rPr lang="en-NZ" sz="2400" dirty="0"/>
                        <a:t>Maori </a:t>
                      </a:r>
                    </a:p>
                  </a:txBody>
                  <a:tcPr>
                    <a:lnB w="12700" cap="flat" cmpd="sng" algn="ctr">
                      <a:solidFill>
                        <a:schemeClr val="bg1">
                          <a:lumMod val="85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853794">
                <a:tc>
                  <a:txBody>
                    <a:bodyPr/>
                    <a:lstStyle/>
                    <a:p>
                      <a:r>
                        <a:rPr lang="en-NZ" sz="2400" dirty="0"/>
                        <a:t>National </a:t>
                      </a:r>
                      <a:r>
                        <a:rPr lang="en-NZ" sz="2400" dirty="0" smtClean="0"/>
                        <a:t>Population (2018)</a:t>
                      </a:r>
                      <a:endParaRPr lang="en-NZ" sz="24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NZ" sz="2400" b="0" dirty="0" smtClean="0">
                          <a:solidFill>
                            <a:srgbClr val="FF0066"/>
                          </a:solidFill>
                        </a:rPr>
                        <a:t>8.1 </a:t>
                      </a:r>
                      <a:r>
                        <a:rPr lang="en-NZ" sz="2400" b="0" dirty="0">
                          <a:solidFill>
                            <a:srgbClr val="FF0066"/>
                          </a:solidFill>
                        </a:rPr>
                        <a:t>%</a:t>
                      </a:r>
                    </a:p>
                    <a:p>
                      <a:r>
                        <a:rPr lang="en-NZ" sz="2400" b="0" dirty="0" smtClean="0">
                          <a:solidFill>
                            <a:srgbClr val="FF0066"/>
                          </a:solidFill>
                        </a:rPr>
                        <a:t>(382k</a:t>
                      </a:r>
                      <a:r>
                        <a:rPr lang="en-NZ" sz="2400" b="0" dirty="0">
                          <a:solidFill>
                            <a:srgbClr val="FF0066"/>
                          </a:solidFill>
                        </a:rPr>
                        <a: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NZ" sz="2400" dirty="0" smtClean="0"/>
                        <a:t>70.8%</a:t>
                      </a:r>
                      <a:endParaRPr lang="en-NZ" sz="2400" dirty="0"/>
                    </a:p>
                    <a:p>
                      <a:r>
                        <a:rPr lang="en-NZ" sz="2400" dirty="0" smtClean="0"/>
                        <a:t>(3.33 mil</a:t>
                      </a:r>
                      <a:r>
                        <a:rPr lang="en-NZ" sz="2400" dirty="0"/>
                        <a: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NZ" sz="2400" dirty="0" smtClean="0"/>
                        <a:t>16.5%</a:t>
                      </a:r>
                      <a:endParaRPr lang="en-NZ" sz="2400" dirty="0"/>
                    </a:p>
                    <a:p>
                      <a:r>
                        <a:rPr lang="en-NZ" sz="2400" dirty="0" smtClean="0"/>
                        <a:t>(776k</a:t>
                      </a:r>
                      <a:r>
                        <a:rPr lang="en-NZ" sz="2400" dirty="0"/>
                        <a: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53794">
                <a:tc>
                  <a:txBody>
                    <a:bodyPr/>
                    <a:lstStyle/>
                    <a:p>
                      <a:r>
                        <a:rPr lang="en-NZ" sz="2400" dirty="0"/>
                        <a:t>Canterbury </a:t>
                      </a:r>
                      <a:r>
                        <a:rPr lang="en-NZ" sz="2400" dirty="0" smtClean="0"/>
                        <a:t>Population (2018)</a:t>
                      </a:r>
                      <a:endParaRPr lang="en-NZ" sz="24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NZ" sz="2400" dirty="0" smtClean="0">
                          <a:solidFill>
                            <a:srgbClr val="FF0066"/>
                          </a:solidFill>
                        </a:rPr>
                        <a:t>3.1%</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2400" dirty="0" smtClean="0">
                          <a:solidFill>
                            <a:srgbClr val="FF0066"/>
                          </a:solidFill>
                        </a:rPr>
                        <a:t>(19k</a:t>
                      </a:r>
                      <a:r>
                        <a:rPr lang="en-NZ" sz="2400" dirty="0">
                          <a:solidFill>
                            <a:srgbClr val="FF0066"/>
                          </a:solidFill>
                        </a:rPr>
                        <a:t>)</a:t>
                      </a:r>
                      <a:endParaRPr lang="en-NZ" sz="2400" dirty="0" smtClean="0">
                        <a:solidFill>
                          <a:srgbClr val="FF0066"/>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NZ" sz="2400" dirty="0" smtClean="0"/>
                        <a:t>82.3%</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2400" dirty="0" smtClean="0"/>
                        <a:t>(494k</a:t>
                      </a:r>
                      <a:r>
                        <a:rPr lang="en-NZ" sz="2400" dirty="0"/>
                        <a:t>)</a:t>
                      </a:r>
                      <a:endParaRPr lang="en-NZ" sz="2400" dirty="0" smtClean="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NZ" sz="2400" dirty="0" smtClean="0"/>
                        <a:t>9.3%</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2400" dirty="0" smtClean="0"/>
                        <a:t>(56k</a:t>
                      </a:r>
                      <a:r>
                        <a:rPr lang="en-NZ" sz="2400" dirty="0"/>
                        <a:t>)</a:t>
                      </a:r>
                      <a:endParaRPr lang="en-NZ" sz="2400" dirty="0" smtClean="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74330">
                <a:tc>
                  <a:txBody>
                    <a:bodyPr/>
                    <a:lstStyle/>
                    <a:p>
                      <a:r>
                        <a:rPr lang="en-NZ" sz="2400" dirty="0"/>
                        <a:t>Median </a:t>
                      </a:r>
                      <a:r>
                        <a:rPr lang="en-NZ" sz="2400" dirty="0" smtClean="0"/>
                        <a:t>Age (2018)</a:t>
                      </a:r>
                      <a:endParaRPr lang="en-NZ" sz="24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NZ" sz="2400" dirty="0" smtClean="0">
                          <a:solidFill>
                            <a:srgbClr val="FF0066"/>
                          </a:solidFill>
                        </a:rPr>
                        <a:t>23</a:t>
                      </a:r>
                      <a:endParaRPr lang="en-NZ" sz="2400" dirty="0">
                        <a:solidFill>
                          <a:srgbClr val="FF0066"/>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NZ" sz="2400" dirty="0" smtClean="0"/>
                        <a:t>41</a:t>
                      </a:r>
                      <a:endParaRPr lang="en-NZ" sz="24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NZ" sz="2400" dirty="0" smtClean="0"/>
                        <a:t>25</a:t>
                      </a:r>
                      <a:endParaRPr lang="en-NZ" sz="24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74330">
                <a:tc>
                  <a:txBody>
                    <a:bodyPr/>
                    <a:lstStyle/>
                    <a:p>
                      <a:r>
                        <a:rPr lang="en-NZ" sz="2400" dirty="0"/>
                        <a:t>Median </a:t>
                      </a:r>
                      <a:r>
                        <a:rPr lang="en-NZ" sz="2400" dirty="0" smtClean="0"/>
                        <a:t>Income (2013)</a:t>
                      </a:r>
                      <a:endParaRPr lang="en-NZ" sz="24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NZ" sz="2400" dirty="0">
                          <a:solidFill>
                            <a:srgbClr val="FF0066"/>
                          </a:solidFill>
                        </a:rPr>
                        <a:t>$19,700</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NZ" sz="2400" dirty="0"/>
                        <a:t>$30,900</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NZ" sz="2400" dirty="0"/>
                        <a:t>$22,500</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74330">
                <a:tc>
                  <a:txBody>
                    <a:bodyPr/>
                    <a:lstStyle/>
                    <a:p>
                      <a:r>
                        <a:rPr lang="en-NZ" sz="2400" dirty="0"/>
                        <a:t>NCEA University </a:t>
                      </a:r>
                      <a:r>
                        <a:rPr lang="en-NZ" sz="2400" dirty="0" smtClean="0"/>
                        <a:t>Entrance (MOE 2018)</a:t>
                      </a:r>
                      <a:endParaRPr lang="en-NZ" sz="24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NZ" sz="2400" dirty="0" smtClean="0">
                          <a:solidFill>
                            <a:srgbClr val="FF0066"/>
                          </a:solidFill>
                        </a:rPr>
                        <a:t>62.3%</a:t>
                      </a:r>
                      <a:endParaRPr lang="en-NZ" sz="2400" dirty="0">
                        <a:solidFill>
                          <a:srgbClr val="FF0066"/>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NZ" sz="2400" dirty="0" smtClean="0"/>
                        <a:t>77.5%</a:t>
                      </a:r>
                      <a:endParaRPr lang="en-NZ" sz="24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NZ" sz="2400" dirty="0" smtClean="0"/>
                        <a:t>58.1%</a:t>
                      </a:r>
                      <a:endParaRPr lang="en-NZ" sz="24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7" name="TextBox 6"/>
          <p:cNvSpPr txBox="1"/>
          <p:nvPr/>
        </p:nvSpPr>
        <p:spPr>
          <a:xfrm>
            <a:off x="526749" y="6323647"/>
            <a:ext cx="10842171" cy="400110"/>
          </a:xfrm>
          <a:prstGeom prst="rect">
            <a:avLst/>
          </a:prstGeom>
          <a:noFill/>
        </p:spPr>
        <p:txBody>
          <a:bodyPr wrap="square" rtlCol="0">
            <a:spAutoFit/>
          </a:bodyPr>
          <a:lstStyle/>
          <a:p>
            <a:r>
              <a:rPr lang="en-NZ" sz="2000" b="1" dirty="0" smtClean="0">
                <a:solidFill>
                  <a:schemeClr val="bg1"/>
                </a:solidFill>
              </a:rPr>
              <a:t>NZ Census Data</a:t>
            </a:r>
            <a:endParaRPr lang="en-NZ" sz="2000" b="1" dirty="0">
              <a:solidFill>
                <a:schemeClr val="bg1"/>
              </a:solidFill>
            </a:endParaRPr>
          </a:p>
        </p:txBody>
      </p:sp>
    </p:spTree>
    <p:extLst>
      <p:ext uri="{BB962C8B-B14F-4D97-AF65-F5344CB8AC3E}">
        <p14:creationId xmlns:p14="http://schemas.microsoft.com/office/powerpoint/2010/main" val="317396191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579732" y="129991"/>
            <a:ext cx="8785939" cy="1015663"/>
          </a:xfrm>
          <a:prstGeom prst="rect">
            <a:avLst/>
          </a:prstGeom>
          <a:noFill/>
        </p:spPr>
        <p:txBody>
          <a:bodyPr wrap="square" rtlCol="0">
            <a:spAutoFit/>
          </a:bodyPr>
          <a:lstStyle/>
          <a:p>
            <a:r>
              <a:rPr lang="en-NZ" sz="6000" dirty="0">
                <a:solidFill>
                  <a:srgbClr val="FF0066"/>
                </a:solidFill>
                <a:latin typeface="Georgia" panose="02040502050405020303" pitchFamily="18" charset="0"/>
              </a:rPr>
              <a:t>Health Snapshot </a:t>
            </a:r>
          </a:p>
        </p:txBody>
      </p:sp>
      <p:pic>
        <p:nvPicPr>
          <p:cNvPr id="6" name="Picture 5" descr="C:\Users\Josiah\Dropbox\PYLAT\Communications\Logos\PYLAT Logo 2015.bmp"/>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1058" b="4131"/>
          <a:stretch/>
        </p:blipFill>
        <p:spPr bwMode="auto">
          <a:xfrm>
            <a:off x="10150678" y="129991"/>
            <a:ext cx="1942999" cy="1710255"/>
          </a:xfrm>
          <a:prstGeom prst="rect">
            <a:avLst/>
          </a:prstGeom>
          <a:noFill/>
          <a:ln>
            <a:noFill/>
          </a:ln>
          <a:extLst>
            <a:ext uri="{53640926-AAD7-44D8-BBD7-CCE9431645EC}">
              <a14:shadowObscured xmlns:a14="http://schemas.microsoft.com/office/drawing/2010/main"/>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22388" b="66903"/>
          <a:stretch/>
        </p:blipFill>
        <p:spPr>
          <a:xfrm>
            <a:off x="0" y="6115665"/>
            <a:ext cx="12192000" cy="816075"/>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40714881"/>
              </p:ext>
            </p:extLst>
          </p:nvPr>
        </p:nvGraphicFramePr>
        <p:xfrm>
          <a:off x="526749" y="1466965"/>
          <a:ext cx="9316980" cy="3954108"/>
        </p:xfrm>
        <a:graphic>
          <a:graphicData uri="http://schemas.openxmlformats.org/drawingml/2006/table">
            <a:tbl>
              <a:tblPr firstRow="1" bandRow="1">
                <a:tableStyleId>{5C22544A-7EE6-4342-B048-85BDC9FD1C3A}</a:tableStyleId>
              </a:tblPr>
              <a:tblGrid>
                <a:gridCol w="4282272">
                  <a:extLst>
                    <a:ext uri="{9D8B030D-6E8A-4147-A177-3AD203B41FA5}">
                      <a16:colId xmlns:a16="http://schemas.microsoft.com/office/drawing/2014/main" val="20000"/>
                    </a:ext>
                  </a:extLst>
                </a:gridCol>
                <a:gridCol w="1817783">
                  <a:extLst>
                    <a:ext uri="{9D8B030D-6E8A-4147-A177-3AD203B41FA5}">
                      <a16:colId xmlns:a16="http://schemas.microsoft.com/office/drawing/2014/main" val="20001"/>
                    </a:ext>
                  </a:extLst>
                </a:gridCol>
                <a:gridCol w="1784732">
                  <a:extLst>
                    <a:ext uri="{9D8B030D-6E8A-4147-A177-3AD203B41FA5}">
                      <a16:colId xmlns:a16="http://schemas.microsoft.com/office/drawing/2014/main" val="20002"/>
                    </a:ext>
                  </a:extLst>
                </a:gridCol>
                <a:gridCol w="1432193">
                  <a:extLst>
                    <a:ext uri="{9D8B030D-6E8A-4147-A177-3AD203B41FA5}">
                      <a16:colId xmlns:a16="http://schemas.microsoft.com/office/drawing/2014/main" val="20003"/>
                    </a:ext>
                  </a:extLst>
                </a:gridCol>
              </a:tblGrid>
              <a:tr h="536029">
                <a:tc>
                  <a:txBody>
                    <a:bodyPr/>
                    <a:lstStyle/>
                    <a:p>
                      <a:r>
                        <a:rPr lang="en-NZ" sz="2400" dirty="0" smtClean="0"/>
                        <a:t>All adult figures (15+)</a:t>
                      </a:r>
                      <a:endParaRPr lang="en-NZ" sz="2400" dirty="0"/>
                    </a:p>
                  </a:txBody>
                  <a:tcPr>
                    <a:lnB w="12700" cap="flat" cmpd="sng" algn="ctr">
                      <a:solidFill>
                        <a:schemeClr val="bg1">
                          <a:lumMod val="85000"/>
                        </a:schemeClr>
                      </a:solidFill>
                      <a:prstDash val="solid"/>
                      <a:round/>
                      <a:headEnd type="none" w="med" len="med"/>
                      <a:tailEnd type="none" w="med" len="med"/>
                    </a:lnB>
                    <a:solidFill>
                      <a:srgbClr val="00B0F0"/>
                    </a:solidFill>
                  </a:tcPr>
                </a:tc>
                <a:tc>
                  <a:txBody>
                    <a:bodyPr/>
                    <a:lstStyle/>
                    <a:p>
                      <a:pPr algn="ctr"/>
                      <a:r>
                        <a:rPr lang="en-NZ" sz="2400" dirty="0"/>
                        <a:t>Pasifika</a:t>
                      </a:r>
                    </a:p>
                  </a:txBody>
                  <a:tcPr>
                    <a:lnB w="12700" cap="flat" cmpd="sng" algn="ctr">
                      <a:solidFill>
                        <a:schemeClr val="bg1">
                          <a:lumMod val="85000"/>
                        </a:schemeClr>
                      </a:solidFill>
                      <a:prstDash val="solid"/>
                      <a:round/>
                      <a:headEnd type="none" w="med" len="med"/>
                      <a:tailEnd type="none" w="med" len="med"/>
                    </a:lnB>
                    <a:solidFill>
                      <a:srgbClr val="00B0F0"/>
                    </a:solidFill>
                  </a:tcPr>
                </a:tc>
                <a:tc>
                  <a:txBody>
                    <a:bodyPr/>
                    <a:lstStyle/>
                    <a:p>
                      <a:pPr algn="ctr"/>
                      <a:r>
                        <a:rPr lang="en-NZ" sz="2400" dirty="0" smtClean="0"/>
                        <a:t>European</a:t>
                      </a:r>
                      <a:endParaRPr lang="en-NZ" sz="2400" dirty="0"/>
                    </a:p>
                  </a:txBody>
                  <a:tcPr>
                    <a:lnB w="12700" cap="flat" cmpd="sng" algn="ctr">
                      <a:solidFill>
                        <a:schemeClr val="bg1">
                          <a:lumMod val="85000"/>
                        </a:schemeClr>
                      </a:solidFill>
                      <a:prstDash val="solid"/>
                      <a:round/>
                      <a:headEnd type="none" w="med" len="med"/>
                      <a:tailEnd type="none" w="med" len="med"/>
                    </a:lnB>
                    <a:solidFill>
                      <a:srgbClr val="00B0F0"/>
                    </a:solidFill>
                  </a:tcPr>
                </a:tc>
                <a:tc>
                  <a:txBody>
                    <a:bodyPr/>
                    <a:lstStyle/>
                    <a:p>
                      <a:pPr algn="ctr"/>
                      <a:r>
                        <a:rPr lang="en-NZ" sz="2400" dirty="0"/>
                        <a:t>Maori </a:t>
                      </a:r>
                    </a:p>
                  </a:txBody>
                  <a:tcPr>
                    <a:lnB w="12700" cap="flat" cmpd="sng" algn="ctr">
                      <a:solidFill>
                        <a:schemeClr val="bg1">
                          <a:lumMod val="85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949199">
                <a:tc>
                  <a:txBody>
                    <a:bodyPr/>
                    <a:lstStyle/>
                    <a:p>
                      <a:r>
                        <a:rPr lang="en-NZ" sz="2400" dirty="0" smtClean="0"/>
                        <a:t>Diabetes</a:t>
                      </a:r>
                      <a:endParaRPr lang="en-NZ" sz="24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NZ" sz="2400" b="0" dirty="0" smtClean="0">
                          <a:solidFill>
                            <a:srgbClr val="FF0066"/>
                          </a:solidFill>
                        </a:rPr>
                        <a:t>12.2%</a:t>
                      </a:r>
                      <a:endParaRPr lang="en-NZ" sz="2400" b="0" dirty="0">
                        <a:solidFill>
                          <a:srgbClr val="FF0066"/>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NZ" sz="2400" dirty="0" smtClean="0"/>
                        <a:t>4.9%</a:t>
                      </a:r>
                      <a:endParaRPr lang="en-NZ" sz="24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NZ" sz="2400" dirty="0" smtClean="0"/>
                        <a:t>7.8%</a:t>
                      </a:r>
                      <a:endParaRPr lang="en-NZ" sz="24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36029">
                <a:tc>
                  <a:txBody>
                    <a:bodyPr/>
                    <a:lstStyle/>
                    <a:p>
                      <a:r>
                        <a:rPr lang="en-NZ" sz="2400" dirty="0" smtClean="0"/>
                        <a:t>Diagnosed Asthma</a:t>
                      </a:r>
                    </a:p>
                    <a:p>
                      <a:endParaRPr lang="en-NZ" sz="24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NZ" sz="2400" dirty="0" smtClean="0">
                          <a:solidFill>
                            <a:srgbClr val="FF0066"/>
                          </a:solidFill>
                        </a:rPr>
                        <a:t>8.8%</a:t>
                      </a:r>
                      <a:endParaRPr lang="en-NZ" sz="2400" dirty="0">
                        <a:solidFill>
                          <a:srgbClr val="FF0066"/>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NZ" sz="2400" dirty="0" smtClean="0"/>
                        <a:t>13%</a:t>
                      </a:r>
                      <a:endParaRPr lang="en-NZ" sz="24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NZ" sz="2400" dirty="0" smtClean="0"/>
                        <a:t>17.5%</a:t>
                      </a:r>
                      <a:endParaRPr lang="en-NZ" sz="24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36029">
                <a:tc>
                  <a:txBody>
                    <a:bodyPr/>
                    <a:lstStyle/>
                    <a:p>
                      <a:r>
                        <a:rPr lang="en-NZ" sz="2400" dirty="0"/>
                        <a:t>Current </a:t>
                      </a:r>
                      <a:r>
                        <a:rPr lang="en-NZ" sz="2400" dirty="0" smtClean="0"/>
                        <a:t>smokers</a:t>
                      </a:r>
                    </a:p>
                    <a:p>
                      <a:endParaRPr lang="en-NZ" sz="24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NZ" sz="2400" dirty="0" smtClean="0">
                          <a:solidFill>
                            <a:srgbClr val="FF0066"/>
                          </a:solidFill>
                        </a:rPr>
                        <a:t>22.9%</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NZ" sz="2400" dirty="0" smtClean="0"/>
                        <a:t>13.5%</a:t>
                      </a:r>
                      <a:endParaRPr lang="en-NZ" sz="24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NZ" sz="2400" dirty="0" smtClean="0"/>
                        <a:t>33.5%</a:t>
                      </a:r>
                      <a:endParaRPr lang="en-NZ" sz="24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36029">
                <a:tc>
                  <a:txBody>
                    <a:bodyPr/>
                    <a:lstStyle/>
                    <a:p>
                      <a:r>
                        <a:rPr lang="en-NZ" sz="2400" dirty="0"/>
                        <a:t>Adult </a:t>
                      </a:r>
                      <a:r>
                        <a:rPr lang="en-NZ" sz="2400" dirty="0" smtClean="0"/>
                        <a:t>Obesity</a:t>
                      </a:r>
                    </a:p>
                    <a:p>
                      <a:endParaRPr lang="en-NZ" sz="24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NZ" sz="2400" dirty="0" smtClean="0">
                          <a:solidFill>
                            <a:srgbClr val="FF0066"/>
                          </a:solidFill>
                        </a:rPr>
                        <a:t>65%</a:t>
                      </a:r>
                      <a:endParaRPr lang="en-NZ" sz="2400" dirty="0">
                        <a:solidFill>
                          <a:srgbClr val="FF0066"/>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NZ" sz="2400" dirty="0" smtClean="0"/>
                        <a:t>30.7%</a:t>
                      </a:r>
                      <a:endParaRPr lang="en-NZ" sz="24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NZ" sz="2400" dirty="0" smtClean="0"/>
                        <a:t>47.5%</a:t>
                      </a:r>
                      <a:endParaRPr lang="en-NZ" sz="24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7" name="TextBox 6"/>
          <p:cNvSpPr txBox="1"/>
          <p:nvPr/>
        </p:nvSpPr>
        <p:spPr>
          <a:xfrm>
            <a:off x="526749" y="6323647"/>
            <a:ext cx="10842171" cy="400110"/>
          </a:xfrm>
          <a:prstGeom prst="rect">
            <a:avLst/>
          </a:prstGeom>
          <a:noFill/>
        </p:spPr>
        <p:txBody>
          <a:bodyPr wrap="square" rtlCol="0">
            <a:spAutoFit/>
          </a:bodyPr>
          <a:lstStyle/>
          <a:p>
            <a:r>
              <a:rPr lang="en-NZ" sz="2000" b="1" dirty="0" smtClean="0">
                <a:solidFill>
                  <a:schemeClr val="bg1"/>
                </a:solidFill>
              </a:rPr>
              <a:t>Ministry of Health: NZ Health Survey 2017/18 </a:t>
            </a:r>
            <a:endParaRPr lang="en-NZ" sz="2000" b="1" dirty="0">
              <a:solidFill>
                <a:schemeClr val="bg1"/>
              </a:solidFill>
            </a:endParaRPr>
          </a:p>
        </p:txBody>
      </p:sp>
    </p:spTree>
    <p:extLst>
      <p:ext uri="{BB962C8B-B14F-4D97-AF65-F5344CB8AC3E}">
        <p14:creationId xmlns:p14="http://schemas.microsoft.com/office/powerpoint/2010/main" val="298320616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364739" y="2739507"/>
            <a:ext cx="8785939" cy="1015663"/>
          </a:xfrm>
          <a:prstGeom prst="rect">
            <a:avLst/>
          </a:prstGeom>
          <a:noFill/>
        </p:spPr>
        <p:txBody>
          <a:bodyPr wrap="square" rtlCol="0">
            <a:spAutoFit/>
          </a:bodyPr>
          <a:lstStyle/>
          <a:p>
            <a:pPr algn="ctr"/>
            <a:r>
              <a:rPr lang="en-NZ" sz="6000" dirty="0">
                <a:solidFill>
                  <a:srgbClr val="FF0066"/>
                </a:solidFill>
                <a:latin typeface="Georgia" panose="02040502050405020303" pitchFamily="18" charset="0"/>
              </a:rPr>
              <a:t>What is Pasifika?</a:t>
            </a:r>
          </a:p>
        </p:txBody>
      </p:sp>
      <p:pic>
        <p:nvPicPr>
          <p:cNvPr id="6" name="Picture 5" descr="C:\Users\Josiah\Dropbox\PYLAT\Communications\Logos\PYLAT Logo 2015.bmp"/>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1058" b="4131"/>
          <a:stretch/>
        </p:blipFill>
        <p:spPr bwMode="auto">
          <a:xfrm>
            <a:off x="10150678" y="129991"/>
            <a:ext cx="1942999" cy="1710255"/>
          </a:xfrm>
          <a:prstGeom prst="rect">
            <a:avLst/>
          </a:prstGeom>
          <a:noFill/>
          <a:ln>
            <a:noFill/>
          </a:ln>
          <a:extLst>
            <a:ext uri="{53640926-AAD7-44D8-BBD7-CCE9431645EC}">
              <a14:shadowObscured xmlns:a14="http://schemas.microsoft.com/office/drawing/2010/main"/>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22388" b="66903"/>
          <a:stretch/>
        </p:blipFill>
        <p:spPr>
          <a:xfrm>
            <a:off x="0" y="6115665"/>
            <a:ext cx="12192000" cy="816075"/>
          </a:xfrm>
          <a:prstGeom prst="rect">
            <a:avLst/>
          </a:prstGeom>
        </p:spPr>
      </p:pic>
    </p:spTree>
    <p:extLst>
      <p:ext uri="{BB962C8B-B14F-4D97-AF65-F5344CB8AC3E}">
        <p14:creationId xmlns:p14="http://schemas.microsoft.com/office/powerpoint/2010/main" val="294440093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44303" y="129991"/>
            <a:ext cx="3703797" cy="1015663"/>
          </a:xfrm>
          <a:prstGeom prst="rect">
            <a:avLst/>
          </a:prstGeom>
          <a:noFill/>
        </p:spPr>
        <p:txBody>
          <a:bodyPr wrap="square" rtlCol="0">
            <a:spAutoFit/>
          </a:bodyPr>
          <a:lstStyle/>
          <a:p>
            <a:r>
              <a:rPr lang="en-NZ" sz="6000" dirty="0">
                <a:solidFill>
                  <a:srgbClr val="FF0066"/>
                </a:solidFill>
                <a:latin typeface="Georgia" panose="02040502050405020303" pitchFamily="18" charset="0"/>
              </a:rPr>
              <a:t>Pasifika?</a:t>
            </a:r>
          </a:p>
        </p:txBody>
      </p:sp>
      <p:pic>
        <p:nvPicPr>
          <p:cNvPr id="6" name="Picture 5" descr="C:\Users\Josiah\Dropbox\PYLAT\Communications\Logos\PYLAT Logo 2015.bmp"/>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1058" b="4131"/>
          <a:stretch/>
        </p:blipFill>
        <p:spPr bwMode="auto">
          <a:xfrm>
            <a:off x="3372560" y="129991"/>
            <a:ext cx="1216743" cy="1145654"/>
          </a:xfrm>
          <a:prstGeom prst="rect">
            <a:avLst/>
          </a:prstGeom>
          <a:noFill/>
          <a:ln>
            <a:noFill/>
          </a:ln>
          <a:extLst>
            <a:ext uri="{53640926-AAD7-44D8-BBD7-CCE9431645EC}">
              <a14:shadowObscured xmlns:a14="http://schemas.microsoft.com/office/drawing/2010/main"/>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22388" b="66903"/>
          <a:stretch/>
        </p:blipFill>
        <p:spPr>
          <a:xfrm>
            <a:off x="0" y="6042991"/>
            <a:ext cx="12192000" cy="816075"/>
          </a:xfrm>
          <a:prstGeom prst="rect">
            <a:avLst/>
          </a:prstGeom>
        </p:spPr>
      </p:pic>
      <p:pic>
        <p:nvPicPr>
          <p:cNvPr id="11" name="Picture 2" descr="http://old.tepou.co.nz/assets/images/Absolute%20inclusion.JPG"/>
          <p:cNvPicPr>
            <a:picLocks noChangeAspect="1" noChangeArrowheads="1"/>
          </p:cNvPicPr>
          <p:nvPr/>
        </p:nvPicPr>
        <p:blipFill rotWithShape="1">
          <a:blip r:embed="rId5">
            <a:extLst>
              <a:ext uri="{28A0092B-C50C-407E-A947-70E740481C1C}">
                <a14:useLocalDpi xmlns:a14="http://schemas.microsoft.com/office/drawing/2010/main" val="0"/>
              </a:ext>
            </a:extLst>
          </a:blip>
          <a:srcRect t="7162" b="31065"/>
          <a:stretch/>
        </p:blipFill>
        <p:spPr bwMode="auto">
          <a:xfrm>
            <a:off x="144303" y="1395435"/>
            <a:ext cx="4445000" cy="4647556"/>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bwMode="auto">
          <a:xfrm>
            <a:off x="4589303" y="504870"/>
            <a:ext cx="7504375" cy="4383027"/>
          </a:xfrm>
          <a:prstGeom prst="rect">
            <a:avLst/>
          </a:prstGeom>
          <a:noFill/>
          <a:ln>
            <a:miter lim="800000"/>
            <a:headEnd/>
            <a:tailEnd/>
          </a:ln>
        </p:spPr>
        <p:txBody>
          <a:bodyPr>
            <a:noAutofit/>
          </a:bodyPr>
          <a:lstStyle>
            <a:lvl1pPr marL="342900" indent="-342900" algn="l" rtl="0" eaLnBrk="0" fontAlgn="base" hangingPunct="0">
              <a:spcBef>
                <a:spcPts val="800"/>
              </a:spcBef>
              <a:spcAft>
                <a:spcPct val="0"/>
              </a:spcAft>
              <a:buClr>
                <a:srgbClr val="000000"/>
              </a:buClr>
              <a:buSzPct val="100000"/>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ts val="700"/>
              </a:spcBef>
              <a:spcAft>
                <a:spcPct val="0"/>
              </a:spcAft>
              <a:buClr>
                <a:srgbClr val="000000"/>
              </a:buClr>
              <a:buSzPct val="100000"/>
              <a:buFont typeface="Arial" pitchFamily="34" charset="0"/>
              <a:buChar char="–"/>
              <a:defRPr sz="2800">
                <a:solidFill>
                  <a:schemeClr val="tx1"/>
                </a:solidFill>
                <a:latin typeface="+mn-lt"/>
                <a:ea typeface="+mn-ea"/>
                <a:cs typeface="+mn-cs"/>
                <a:sym typeface="Calibri" pitchFamily="34" charset="0"/>
              </a:defRPr>
            </a:lvl2pPr>
            <a:lvl3pPr marL="1143000" indent="-228600" algn="l" rtl="0" eaLnBrk="0" fontAlgn="base" hangingPunct="0">
              <a:spcBef>
                <a:spcPts val="600"/>
              </a:spcBef>
              <a:spcAft>
                <a:spcPct val="0"/>
              </a:spcAft>
              <a:buClr>
                <a:srgbClr val="000000"/>
              </a:buClr>
              <a:buSzPct val="100000"/>
              <a:buFont typeface="Arial" pitchFamily="34" charset="0"/>
              <a:buChar char="•"/>
              <a:defRPr sz="2400">
                <a:solidFill>
                  <a:schemeClr val="tx1"/>
                </a:solidFill>
                <a:latin typeface="+mn-lt"/>
                <a:ea typeface="+mn-ea"/>
                <a:cs typeface="+mn-cs"/>
                <a:sym typeface="Calibri" pitchFamily="34" charset="0"/>
              </a:defRPr>
            </a:lvl3pPr>
            <a:lvl4pPr marL="1600200" indent="-228600" algn="l" rtl="0" eaLnBrk="0" fontAlgn="base" hangingPunct="0">
              <a:spcBef>
                <a:spcPts val="500"/>
              </a:spcBef>
              <a:spcAft>
                <a:spcPct val="0"/>
              </a:spcAft>
              <a:buClr>
                <a:srgbClr val="000000"/>
              </a:buClr>
              <a:buSzPct val="100000"/>
              <a:buFont typeface="Arial" pitchFamily="34" charset="0"/>
              <a:buChar char="–"/>
              <a:defRPr sz="2000">
                <a:solidFill>
                  <a:schemeClr val="tx1"/>
                </a:solidFill>
                <a:latin typeface="+mn-lt"/>
                <a:ea typeface="+mn-ea"/>
                <a:cs typeface="+mn-cs"/>
                <a:sym typeface="Calibri" pitchFamily="34" charset="0"/>
              </a:defRPr>
            </a:lvl4pPr>
            <a:lvl5pPr marL="2057400" indent="-228600" algn="l" rtl="0" eaLnBrk="0" fontAlgn="base" hangingPunct="0">
              <a:spcBef>
                <a:spcPts val="500"/>
              </a:spcBef>
              <a:spcAft>
                <a:spcPct val="0"/>
              </a:spcAft>
              <a:buClr>
                <a:srgbClr val="000000"/>
              </a:buClr>
              <a:buSzPct val="100000"/>
              <a:buFont typeface="Arial" pitchFamily="34" charset="0"/>
              <a:buChar char="»"/>
              <a:defRPr sz="2000">
                <a:solidFill>
                  <a:schemeClr val="tx1"/>
                </a:solidFill>
                <a:latin typeface="+mn-lt"/>
                <a:ea typeface="+mn-ea"/>
                <a:cs typeface="+mn-cs"/>
                <a:sym typeface="Calibri" pitchFamily="34" charset="0"/>
              </a:defRPr>
            </a:lvl5pPr>
            <a:lvl6pPr marL="25146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6pPr>
            <a:lvl7pPr marL="29718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7pPr>
            <a:lvl8pPr marL="34290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8pPr>
            <a:lvl9pPr marL="38862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9pPr>
          </a:lstStyle>
          <a:p>
            <a:pPr marL="0" indent="0">
              <a:buFont typeface="Arial" pitchFamily="34" charset="0"/>
              <a:buNone/>
            </a:pPr>
            <a:r>
              <a:rPr lang="en-US" sz="2400" kern="0" dirty="0"/>
              <a:t>Being ‘Pasifika’ is still relatively unclear. Somethings to keep in mind:</a:t>
            </a:r>
          </a:p>
          <a:p>
            <a:pPr marL="0" indent="0">
              <a:buFont typeface="Arial" pitchFamily="34" charset="0"/>
              <a:buNone/>
            </a:pPr>
            <a:endParaRPr lang="en-US" sz="2400" kern="0" dirty="0"/>
          </a:p>
          <a:p>
            <a:pPr marL="742950" indent="-742950">
              <a:buFont typeface="Arial" pitchFamily="34" charset="0"/>
              <a:buAutoNum type="arabicPeriod"/>
            </a:pPr>
            <a:r>
              <a:rPr lang="en-US" sz="2400" kern="0" dirty="0"/>
              <a:t>There is still debate over whether it should be Pacific, </a:t>
            </a:r>
            <a:r>
              <a:rPr lang="en-US" sz="2400" kern="0" dirty="0" err="1"/>
              <a:t>Pasefika</a:t>
            </a:r>
            <a:r>
              <a:rPr lang="en-US" sz="2400" kern="0" dirty="0"/>
              <a:t>, Oceanian etc. </a:t>
            </a:r>
          </a:p>
          <a:p>
            <a:pPr marL="742950" indent="-742950">
              <a:buFont typeface="Arial" pitchFamily="34" charset="0"/>
              <a:buAutoNum type="arabicPeriod"/>
            </a:pPr>
            <a:endParaRPr lang="en-US" sz="2400" kern="0" dirty="0"/>
          </a:p>
          <a:p>
            <a:pPr marL="742950" indent="-742950">
              <a:buFont typeface="Arial" pitchFamily="34" charset="0"/>
              <a:buAutoNum type="arabicPeriod"/>
            </a:pPr>
            <a:r>
              <a:rPr lang="en-US" sz="2400" kern="0" dirty="0"/>
              <a:t>In Samoa you are Samoan, in Tonga you are Tongan, when you come to New Zealand you fall into ‘Pasifika’.</a:t>
            </a:r>
          </a:p>
          <a:p>
            <a:pPr marL="742950" indent="-742950">
              <a:buFont typeface="Arial" pitchFamily="34" charset="0"/>
              <a:buAutoNum type="arabicPeriod"/>
            </a:pPr>
            <a:endParaRPr lang="en-US" sz="2400" kern="0" dirty="0"/>
          </a:p>
          <a:p>
            <a:pPr marL="742950" indent="-742950">
              <a:buFont typeface="Arial" pitchFamily="34" charset="0"/>
              <a:buAutoNum type="arabicPeriod"/>
            </a:pPr>
            <a:r>
              <a:rPr lang="en-US" sz="2400" kern="0" dirty="0"/>
              <a:t>There is a growing population of Fijian Indian’s and Chinese Samoan’s who are born in the Pacific. This further confuses things. </a:t>
            </a:r>
          </a:p>
          <a:p>
            <a:pPr marL="0" indent="0">
              <a:buFont typeface="Arial" pitchFamily="34" charset="0"/>
              <a:buNone/>
            </a:pPr>
            <a:endParaRPr lang="en-AU" sz="7200" kern="0" dirty="0"/>
          </a:p>
        </p:txBody>
      </p:sp>
      <p:sp>
        <p:nvSpPr>
          <p:cNvPr id="13" name="TextBox 12"/>
          <p:cNvSpPr txBox="1"/>
          <p:nvPr/>
        </p:nvSpPr>
        <p:spPr>
          <a:xfrm>
            <a:off x="526749" y="6323647"/>
            <a:ext cx="10842171" cy="400110"/>
          </a:xfrm>
          <a:prstGeom prst="rect">
            <a:avLst/>
          </a:prstGeom>
          <a:noFill/>
        </p:spPr>
        <p:txBody>
          <a:bodyPr wrap="square" rtlCol="0">
            <a:spAutoFit/>
          </a:bodyPr>
          <a:lstStyle/>
          <a:p>
            <a:r>
              <a:rPr lang="en-NZ" sz="2000" b="1" dirty="0">
                <a:solidFill>
                  <a:schemeClr val="bg1"/>
                </a:solidFill>
              </a:rPr>
              <a:t>Le </a:t>
            </a:r>
            <a:r>
              <a:rPr lang="en-NZ" sz="2000" b="1" dirty="0" err="1">
                <a:solidFill>
                  <a:schemeClr val="bg1"/>
                </a:solidFill>
              </a:rPr>
              <a:t>Va</a:t>
            </a:r>
            <a:r>
              <a:rPr lang="en-NZ" sz="2000" b="1" dirty="0">
                <a:solidFill>
                  <a:schemeClr val="bg1"/>
                </a:solidFill>
              </a:rPr>
              <a:t> ‘s Absolute Acceptance Photo</a:t>
            </a:r>
          </a:p>
        </p:txBody>
      </p:sp>
    </p:spTree>
    <p:extLst>
      <p:ext uri="{BB962C8B-B14F-4D97-AF65-F5344CB8AC3E}">
        <p14:creationId xmlns:p14="http://schemas.microsoft.com/office/powerpoint/2010/main" val="1348856815"/>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1000"/>
                                        <p:tgtEl>
                                          <p:spTgt spid="12">
                                            <p:txEl>
                                              <p:pRg st="2" end="2"/>
                                            </p:txEl>
                                          </p:spTgt>
                                        </p:tgtEl>
                                      </p:cBhvr>
                                    </p:animEffect>
                                    <p:anim calcmode="lin" valueType="num">
                                      <p:cBhvr>
                                        <p:cTn id="8"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4" end="4"/>
                                            </p:txEl>
                                          </p:spTgt>
                                        </p:tgtEl>
                                        <p:attrNameLst>
                                          <p:attrName>style.visibility</p:attrName>
                                        </p:attrNameLst>
                                      </p:cBhvr>
                                      <p:to>
                                        <p:strVal val="visible"/>
                                      </p:to>
                                    </p:set>
                                    <p:animEffect transition="in" filter="fade">
                                      <p:cBhvr>
                                        <p:cTn id="14" dur="1000"/>
                                        <p:tgtEl>
                                          <p:spTgt spid="12">
                                            <p:txEl>
                                              <p:pRg st="4" end="4"/>
                                            </p:txEl>
                                          </p:spTgt>
                                        </p:tgtEl>
                                      </p:cBhvr>
                                    </p:animEffect>
                                    <p:anim calcmode="lin" valueType="num">
                                      <p:cBhvr>
                                        <p:cTn id="15"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6" end="6"/>
                                            </p:txEl>
                                          </p:spTgt>
                                        </p:tgtEl>
                                        <p:attrNameLst>
                                          <p:attrName>style.visibility</p:attrName>
                                        </p:attrNameLst>
                                      </p:cBhvr>
                                      <p:to>
                                        <p:strVal val="visible"/>
                                      </p:to>
                                    </p:set>
                                    <p:animEffect transition="in" filter="fade">
                                      <p:cBhvr>
                                        <p:cTn id="21" dur="1000"/>
                                        <p:tgtEl>
                                          <p:spTgt spid="12">
                                            <p:txEl>
                                              <p:pRg st="6" end="6"/>
                                            </p:txEl>
                                          </p:spTgt>
                                        </p:tgtEl>
                                      </p:cBhvr>
                                    </p:animEffect>
                                    <p:anim calcmode="lin" valueType="num">
                                      <p:cBhvr>
                                        <p:cTn id="22"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10153</TotalTime>
  <Words>1121</Words>
  <Application>Microsoft Office PowerPoint</Application>
  <PresentationFormat>Widescreen</PresentationFormat>
  <Paragraphs>215</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PYLAT Council Trust</dc:creator>
  <cp:keywords>pylatcouncil@gmail.com</cp:keywords>
  <cp:lastModifiedBy>Riki Welsh</cp:lastModifiedBy>
  <cp:revision>552</cp:revision>
  <cp:lastPrinted>2019-10-17T00:15:49Z</cp:lastPrinted>
  <dcterms:created xsi:type="dcterms:W3CDTF">2013-06-24T23:09:11Z</dcterms:created>
  <dcterms:modified xsi:type="dcterms:W3CDTF">2019-10-17T03:39:02Z</dcterms:modified>
</cp:coreProperties>
</file>